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1.svg" ContentType="image/svg+xml"/>
  <Override PartName="/ppt/media/image13.svg" ContentType="image/svg+xml"/>
  <Override PartName="/ppt/media/image21.svg" ContentType="image/svg+xml"/>
  <Override PartName="/ppt/media/image30.svg" ContentType="image/svg+xml"/>
  <Override PartName="/ppt/media/image32.svg" ContentType="image/svg+xml"/>
  <Override PartName="/ppt/media/image34.svg" ContentType="image/svg+xml"/>
  <Override PartName="/ppt/media/image36.svg" ContentType="image/svg+xml"/>
  <Override PartName="/ppt/media/image38.svg" ContentType="image/svg+xml"/>
  <Override PartName="/ppt/media/image40.svg" ContentType="image/svg+xml"/>
  <Override PartName="/ppt/media/image42.svg" ContentType="image/svg+xml"/>
  <Override PartName="/ppt/media/image7.svg" ContentType="image/svg+xml"/>
  <Override PartName="/ppt/media/image9.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Lst>
  <p:sldSz cx="18288000" cy="10287000"/>
  <p:notesSz cx="6858000" cy="9144000"/>
  <p:embeddedFontLst>
    <p:embeddedFont>
      <p:font typeface="Quicksand Bold" panose="00000800000000000000"/>
      <p:bold r:id="rId19"/>
    </p:embeddedFont>
    <p:embeddedFont>
      <p:font typeface="Quicksand" panose="00000500000000000000"/>
      <p:regular r:id="rId20"/>
    </p:embeddedFont>
    <p:embeddedFont>
      <p:font typeface="Montserrat Bold" panose="00000800000000000000"/>
      <p:bold r:id="rId21"/>
    </p:embeddedFont>
    <p:embeddedFont>
      <p:font typeface="Quicksand Medium" panose="00000600000000000000"/>
      <p:regular r:id="rId22"/>
    </p:embeddedFont>
    <p:embeddedFont>
      <p:font typeface="Bungee"/>
      <p:regular r:id="rId23"/>
    </p:embeddedFont>
    <p:embeddedFont>
      <p:font typeface="Calibri" panose="020F0502020204030204" charset="0"/>
      <p:regular r:id="rId24"/>
      <p:bold r:id="rId25"/>
      <p:italic r:id="rId26"/>
      <p:bold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4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160"/>
        <p:guide pos="2847"/>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font" Target="fonts/font9.fntdata"/><Relationship Id="rId26" Type="http://schemas.openxmlformats.org/officeDocument/2006/relationships/font" Target="fonts/font8.fntdata"/><Relationship Id="rId25" Type="http://schemas.openxmlformats.org/officeDocument/2006/relationships/font" Target="fonts/font7.fntdata"/><Relationship Id="rId24" Type="http://schemas.openxmlformats.org/officeDocument/2006/relationships/font" Target="fonts/font6.fntdata"/><Relationship Id="rId23" Type="http://schemas.openxmlformats.org/officeDocument/2006/relationships/font" Target="fonts/font5.fntdata"/><Relationship Id="rId22" Type="http://schemas.openxmlformats.org/officeDocument/2006/relationships/font" Target="fonts/font4.fntdata"/><Relationship Id="rId21" Type="http://schemas.openxmlformats.org/officeDocument/2006/relationships/font" Target="fonts/font3.fntdata"/><Relationship Id="rId20" Type="http://schemas.openxmlformats.org/officeDocument/2006/relationships/font" Target="fonts/font2.fntdata"/><Relationship Id="rId2" Type="http://schemas.openxmlformats.org/officeDocument/2006/relationships/theme" Target="theme/theme1.xml"/><Relationship Id="rId19" Type="http://schemas.openxmlformats.org/officeDocument/2006/relationships/font" Target="fonts/font1.fntdata"/><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7.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8.png"/><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9" Type="http://schemas.openxmlformats.org/officeDocument/2006/relationships/image" Target="../media/image36.svg"/><Relationship Id="rId8" Type="http://schemas.openxmlformats.org/officeDocument/2006/relationships/image" Target="../media/image35.png"/><Relationship Id="rId7" Type="http://schemas.openxmlformats.org/officeDocument/2006/relationships/image" Target="../media/image34.svg"/><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 Id="rId3" Type="http://schemas.openxmlformats.org/officeDocument/2006/relationships/image" Target="../media/image30.svg"/><Relationship Id="rId2" Type="http://schemas.openxmlformats.org/officeDocument/2006/relationships/image" Target="../media/image29.png"/><Relationship Id="rId10" Type="http://schemas.openxmlformats.org/officeDocument/2006/relationships/slideLayout" Target="../slideLayouts/slideLayout7.xml"/><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9" Type="http://schemas.openxmlformats.org/officeDocument/2006/relationships/image" Target="../media/image36.svg"/><Relationship Id="rId8" Type="http://schemas.openxmlformats.org/officeDocument/2006/relationships/image" Target="../media/image35.png"/><Relationship Id="rId7" Type="http://schemas.openxmlformats.org/officeDocument/2006/relationships/image" Target="../media/image30.svg"/><Relationship Id="rId6" Type="http://schemas.openxmlformats.org/officeDocument/2006/relationships/image" Target="../media/image29.png"/><Relationship Id="rId5" Type="http://schemas.openxmlformats.org/officeDocument/2006/relationships/image" Target="../media/image32.svg"/><Relationship Id="rId4" Type="http://schemas.openxmlformats.org/officeDocument/2006/relationships/image" Target="../media/image31.png"/><Relationship Id="rId3" Type="http://schemas.openxmlformats.org/officeDocument/2006/relationships/image" Target="../media/image38.svg"/><Relationship Id="rId2" Type="http://schemas.openxmlformats.org/officeDocument/2006/relationships/image" Target="../media/image37.png"/><Relationship Id="rId16" Type="http://schemas.openxmlformats.org/officeDocument/2006/relationships/slideLayout" Target="../slideLayouts/slideLayout7.xml"/><Relationship Id="rId15" Type="http://schemas.openxmlformats.org/officeDocument/2006/relationships/image" Target="../media/image42.svg"/><Relationship Id="rId14" Type="http://schemas.openxmlformats.org/officeDocument/2006/relationships/image" Target="../media/image41.png"/><Relationship Id="rId13" Type="http://schemas.openxmlformats.org/officeDocument/2006/relationships/image" Target="../media/image40.svg"/><Relationship Id="rId12" Type="http://schemas.openxmlformats.org/officeDocument/2006/relationships/image" Target="../media/image39.png"/><Relationship Id="rId11" Type="http://schemas.openxmlformats.org/officeDocument/2006/relationships/image" Target="../media/image34.svg"/><Relationship Id="rId10" Type="http://schemas.openxmlformats.org/officeDocument/2006/relationships/image" Target="../media/image33.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9.png"/><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2.png"/><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77" b="-9277"/>
            </a:stretch>
          </a:blipFill>
        </p:spPr>
      </p:sp>
      <p:grpSp>
        <p:nvGrpSpPr>
          <p:cNvPr id="3" name="Group 3"/>
          <p:cNvGrpSpPr/>
          <p:nvPr/>
        </p:nvGrpSpPr>
        <p:grpSpPr>
          <a:xfrm rot="0">
            <a:off x="758411" y="219111"/>
            <a:ext cx="2333513" cy="1370945"/>
            <a:chOff x="0" y="0"/>
            <a:chExt cx="3050795" cy="1792351"/>
          </a:xfrm>
        </p:grpSpPr>
        <p:sp>
          <p:nvSpPr>
            <p:cNvPr id="4" name="Freeform 4"/>
            <p:cNvSpPr/>
            <p:nvPr/>
          </p:nvSpPr>
          <p:spPr>
            <a:xfrm>
              <a:off x="0" y="0"/>
              <a:ext cx="3050794" cy="1792351"/>
            </a:xfrm>
            <a:custGeom>
              <a:avLst/>
              <a:gdLst/>
              <a:ahLst/>
              <a:cxnLst/>
              <a:rect l="l" t="t" r="r" b="b"/>
              <a:pathLst>
                <a:path w="3050794" h="1792351">
                  <a:moveTo>
                    <a:pt x="0" y="0"/>
                  </a:moveTo>
                  <a:lnTo>
                    <a:pt x="3050794" y="0"/>
                  </a:lnTo>
                  <a:lnTo>
                    <a:pt x="3050794" y="1792351"/>
                  </a:lnTo>
                  <a:lnTo>
                    <a:pt x="0" y="1792351"/>
                  </a:lnTo>
                  <a:lnTo>
                    <a:pt x="0" y="0"/>
                  </a:lnTo>
                  <a:close/>
                </a:path>
              </a:pathLst>
            </a:custGeom>
            <a:blipFill>
              <a:blip r:embed="rId2"/>
              <a:stretch>
                <a:fillRect t="-236" b="-236"/>
              </a:stretch>
            </a:blipFill>
          </p:spPr>
        </p:sp>
      </p:grpSp>
      <p:sp>
        <p:nvSpPr>
          <p:cNvPr id="5" name="TextBox 5"/>
          <p:cNvSpPr txBox="1"/>
          <p:nvPr/>
        </p:nvSpPr>
        <p:spPr>
          <a:xfrm>
            <a:off x="4586213" y="271145"/>
            <a:ext cx="9115574" cy="1429385"/>
          </a:xfrm>
          <a:prstGeom prst="rect">
            <a:avLst/>
          </a:prstGeom>
        </p:spPr>
        <p:txBody>
          <a:bodyPr lIns="0" tIns="0" rIns="0" bIns="0" rtlCol="0" anchor="t">
            <a:spAutoFit/>
          </a:bodyPr>
          <a:lstStyle/>
          <a:p>
            <a:pPr algn="ctr">
              <a:lnSpc>
                <a:spcPts val="5710"/>
              </a:lnSpc>
            </a:pPr>
            <a:r>
              <a:rPr lang="en-US" sz="4075">
                <a:solidFill>
                  <a:srgbClr val="FFFFFF"/>
                </a:solidFill>
                <a:latin typeface="Quicksand Bold" panose="00000800000000000000"/>
              </a:rPr>
              <a:t>TRƯỜNG ĐẠI HỌC YERSIN ĐÀ LẠT </a:t>
            </a:r>
            <a:endParaRPr lang="en-US" sz="4075">
              <a:solidFill>
                <a:srgbClr val="FFFFFF"/>
              </a:solidFill>
              <a:latin typeface="Quicksand Bold" panose="00000800000000000000"/>
            </a:endParaRPr>
          </a:p>
          <a:p>
            <a:pPr algn="ctr">
              <a:lnSpc>
                <a:spcPts val="5710"/>
              </a:lnSpc>
            </a:pPr>
            <a:r>
              <a:rPr lang="en-US" sz="4075">
                <a:solidFill>
                  <a:srgbClr val="FFFFFF"/>
                </a:solidFill>
                <a:latin typeface="Quicksand Bold" panose="00000800000000000000"/>
              </a:rPr>
              <a:t>KHOA CÔNG NGHỆ THÔNG TIN</a:t>
            </a:r>
            <a:endParaRPr lang="en-US" sz="4075">
              <a:solidFill>
                <a:srgbClr val="FFFFFF"/>
              </a:solidFill>
              <a:latin typeface="Quicksand Bold" panose="00000800000000000000"/>
            </a:endParaRPr>
          </a:p>
        </p:txBody>
      </p:sp>
      <p:sp>
        <p:nvSpPr>
          <p:cNvPr id="6" name="TextBox 6"/>
          <p:cNvSpPr txBox="1"/>
          <p:nvPr/>
        </p:nvSpPr>
        <p:spPr>
          <a:xfrm>
            <a:off x="6663002" y="1972914"/>
            <a:ext cx="4961997" cy="1348870"/>
          </a:xfrm>
          <a:prstGeom prst="rect">
            <a:avLst/>
          </a:prstGeom>
        </p:spPr>
        <p:txBody>
          <a:bodyPr lIns="0" tIns="0" rIns="0" bIns="0" rtlCol="0" anchor="t">
            <a:spAutoFit/>
          </a:bodyPr>
          <a:lstStyle/>
          <a:p>
            <a:pPr algn="ctr">
              <a:lnSpc>
                <a:spcPts val="5460"/>
              </a:lnSpc>
            </a:pPr>
            <a:r>
              <a:rPr lang="en-US" sz="3900">
                <a:solidFill>
                  <a:srgbClr val="FFFFFF"/>
                </a:solidFill>
                <a:latin typeface="Quicksand" panose="00000500000000000000"/>
              </a:rPr>
              <a:t>BÁO CÁO LÝ THUYẾT</a:t>
            </a:r>
            <a:endParaRPr lang="en-US" sz="3900">
              <a:solidFill>
                <a:srgbClr val="FFFFFF"/>
              </a:solidFill>
              <a:latin typeface="Quicksand" panose="00000500000000000000"/>
            </a:endParaRPr>
          </a:p>
          <a:p>
            <a:pPr algn="ctr">
              <a:lnSpc>
                <a:spcPts val="5460"/>
              </a:lnSpc>
            </a:pPr>
            <a:r>
              <a:rPr lang="en-US" sz="3900">
                <a:solidFill>
                  <a:srgbClr val="FFFFFF"/>
                </a:solidFill>
                <a:latin typeface="Quicksand" panose="00000500000000000000"/>
              </a:rPr>
              <a:t>LẬP TRÌNH WEB  - 2</a:t>
            </a:r>
            <a:endParaRPr lang="en-US" sz="3900">
              <a:solidFill>
                <a:srgbClr val="FFFFFF"/>
              </a:solidFill>
              <a:latin typeface="Quicksand" panose="00000500000000000000"/>
            </a:endParaRPr>
          </a:p>
        </p:txBody>
      </p:sp>
      <p:sp>
        <p:nvSpPr>
          <p:cNvPr id="7" name="TextBox 7"/>
          <p:cNvSpPr txBox="1"/>
          <p:nvPr/>
        </p:nvSpPr>
        <p:spPr>
          <a:xfrm>
            <a:off x="5640868" y="4003508"/>
            <a:ext cx="6345284" cy="6063960"/>
          </a:xfrm>
          <a:prstGeom prst="rect">
            <a:avLst/>
          </a:prstGeom>
        </p:spPr>
        <p:txBody>
          <a:bodyPr lIns="0" tIns="0" rIns="0" bIns="0" rtlCol="0" anchor="t">
            <a:spAutoFit/>
          </a:bodyPr>
          <a:lstStyle/>
          <a:p>
            <a:pPr algn="ctr">
              <a:lnSpc>
                <a:spcPts val="4365"/>
              </a:lnSpc>
            </a:pPr>
            <a:r>
              <a:rPr lang="en-US" sz="3300">
                <a:solidFill>
                  <a:srgbClr val="FFFFFF"/>
                </a:solidFill>
                <a:latin typeface="Quicksand" panose="00000500000000000000"/>
              </a:rPr>
              <a:t>        GVHD  :   Nguyễn Đức Tấn</a:t>
            </a:r>
            <a:endParaRPr lang="en-US" sz="3300">
              <a:solidFill>
                <a:srgbClr val="FFFFFF"/>
              </a:solidFill>
              <a:latin typeface="Quicksand" panose="00000500000000000000"/>
            </a:endParaRPr>
          </a:p>
          <a:p>
            <a:pPr algn="ctr">
              <a:lnSpc>
                <a:spcPts val="4365"/>
              </a:lnSpc>
            </a:pPr>
            <a:r>
              <a:rPr lang="en-US" sz="3300">
                <a:solidFill>
                  <a:srgbClr val="FFFFFF"/>
                </a:solidFill>
                <a:latin typeface="Quicksand" panose="00000500000000000000"/>
              </a:rPr>
              <a:t>         SVTH   :   Phan Hồ Anh Kha</a:t>
            </a:r>
            <a:endParaRPr lang="en-US" sz="3300">
              <a:solidFill>
                <a:srgbClr val="FFFFFF"/>
              </a:solidFill>
              <a:latin typeface="Quicksand" panose="00000500000000000000"/>
            </a:endParaRPr>
          </a:p>
          <a:p>
            <a:pPr algn="ctr">
              <a:lnSpc>
                <a:spcPts val="4365"/>
              </a:lnSpc>
            </a:pPr>
            <a:r>
              <a:rPr lang="en-US" sz="3300">
                <a:solidFill>
                  <a:srgbClr val="FFFFFF"/>
                </a:solidFill>
                <a:latin typeface="Quicksand" panose="00000500000000000000"/>
              </a:rPr>
              <a:t>                     Võ Hoàng Tuấn</a:t>
            </a:r>
            <a:endParaRPr lang="en-US" sz="3300">
              <a:solidFill>
                <a:srgbClr val="FFFFFF"/>
              </a:solidFill>
              <a:latin typeface="Quicksand" panose="00000500000000000000"/>
            </a:endParaRPr>
          </a:p>
          <a:p>
            <a:pPr algn="ctr">
              <a:lnSpc>
                <a:spcPts val="4365"/>
              </a:lnSpc>
            </a:pPr>
            <a:r>
              <a:rPr lang="en-US" sz="3300">
                <a:solidFill>
                  <a:srgbClr val="FFFFFF"/>
                </a:solidFill>
                <a:latin typeface="Quicksand" panose="00000500000000000000"/>
              </a:rPr>
              <a:t>                     Đỗ Xuân Thắng</a:t>
            </a:r>
            <a:endParaRPr lang="en-US" sz="3300">
              <a:solidFill>
                <a:srgbClr val="FFFFFF"/>
              </a:solidFill>
              <a:latin typeface="Quicksand" panose="00000500000000000000"/>
            </a:endParaRPr>
          </a:p>
          <a:p>
            <a:pPr algn="l">
              <a:lnSpc>
                <a:spcPts val="4365"/>
              </a:lnSpc>
            </a:pPr>
            <a:r>
              <a:rPr lang="en-US" sz="3300">
                <a:solidFill>
                  <a:srgbClr val="FFFFFF"/>
                </a:solidFill>
                <a:latin typeface="Quicksand" panose="00000500000000000000"/>
              </a:rPr>
              <a:t>          MSSV  :   12201033</a:t>
            </a:r>
            <a:endParaRPr lang="en-US" sz="3300">
              <a:solidFill>
                <a:srgbClr val="FFFFFF"/>
              </a:solidFill>
              <a:latin typeface="Quicksand" panose="00000500000000000000"/>
            </a:endParaRPr>
          </a:p>
          <a:p>
            <a:pPr algn="l">
              <a:lnSpc>
                <a:spcPts val="4365"/>
              </a:lnSpc>
            </a:pPr>
            <a:r>
              <a:rPr lang="en-US" sz="3300">
                <a:solidFill>
                  <a:srgbClr val="FFFFFF"/>
                </a:solidFill>
                <a:latin typeface="Quicksand" panose="00000500000000000000"/>
              </a:rPr>
              <a:t>                          12201026</a:t>
            </a:r>
            <a:endParaRPr lang="en-US" sz="3300">
              <a:solidFill>
                <a:srgbClr val="FFFFFF"/>
              </a:solidFill>
              <a:latin typeface="Quicksand" panose="00000500000000000000"/>
            </a:endParaRPr>
          </a:p>
          <a:p>
            <a:pPr algn="l">
              <a:lnSpc>
                <a:spcPts val="4365"/>
              </a:lnSpc>
            </a:pPr>
            <a:r>
              <a:rPr lang="en-US" sz="3300">
                <a:solidFill>
                  <a:srgbClr val="FFFFFF"/>
                </a:solidFill>
                <a:latin typeface="Quicksand" panose="00000500000000000000"/>
              </a:rPr>
              <a:t>                          12201051</a:t>
            </a:r>
            <a:endParaRPr lang="en-US" sz="3300">
              <a:solidFill>
                <a:srgbClr val="FFFFFF"/>
              </a:solidFill>
              <a:latin typeface="Quicksand" panose="00000500000000000000"/>
            </a:endParaRPr>
          </a:p>
          <a:p>
            <a:pPr algn="ctr">
              <a:lnSpc>
                <a:spcPts val="4365"/>
              </a:lnSpc>
            </a:pPr>
          </a:p>
          <a:p>
            <a:pPr algn="ctr">
              <a:lnSpc>
                <a:spcPts val="4365"/>
              </a:lnSpc>
            </a:pPr>
            <a:r>
              <a:rPr lang="en-US" sz="3300">
                <a:solidFill>
                  <a:srgbClr val="FFFFFF"/>
                </a:solidFill>
                <a:latin typeface="Quicksand" panose="00000500000000000000"/>
              </a:rPr>
              <a:t>    Khóa học  :  2023 - 2024</a:t>
            </a:r>
            <a:endParaRPr lang="en-US" sz="3300">
              <a:solidFill>
                <a:srgbClr val="FFFFFF"/>
              </a:solidFill>
              <a:latin typeface="Quicksand" panose="00000500000000000000"/>
            </a:endParaRPr>
          </a:p>
          <a:p>
            <a:pPr algn="ctr">
              <a:lnSpc>
                <a:spcPts val="4365"/>
              </a:lnSpc>
            </a:pPr>
          </a:p>
          <a:p>
            <a:pPr algn="ctr">
              <a:lnSpc>
                <a:spcPts val="4365"/>
              </a:lnSpc>
            </a:pPr>
            <a:r>
              <a:rPr lang="en-US" sz="3300">
                <a:solidFill>
                  <a:srgbClr val="FFFFFF"/>
                </a:solidFill>
                <a:latin typeface="Quicksand" panose="00000500000000000000"/>
              </a:rPr>
              <a:t>    Đà Lạt - 14/06/2024.</a:t>
            </a:r>
            <a:endParaRPr lang="en-US" sz="3300">
              <a:solidFill>
                <a:srgbClr val="FFFFFF"/>
              </a:solidFill>
              <a:latin typeface="Quicksand" panose="0000050000000000000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77" b="-9277"/>
            </a:stretch>
          </a:blipFill>
        </p:spPr>
      </p:sp>
      <p:sp>
        <p:nvSpPr>
          <p:cNvPr id="3" name="Freeform 3"/>
          <p:cNvSpPr/>
          <p:nvPr/>
        </p:nvSpPr>
        <p:spPr>
          <a:xfrm>
            <a:off x="734014" y="2726548"/>
            <a:ext cx="16819972" cy="7074975"/>
          </a:xfrm>
          <a:custGeom>
            <a:avLst/>
            <a:gdLst/>
            <a:ahLst/>
            <a:cxnLst/>
            <a:rect l="l" t="t" r="r" b="b"/>
            <a:pathLst>
              <a:path w="16819972" h="7074975">
                <a:moveTo>
                  <a:pt x="0" y="0"/>
                </a:moveTo>
                <a:lnTo>
                  <a:pt x="16819972" y="0"/>
                </a:lnTo>
                <a:lnTo>
                  <a:pt x="16819972" y="7074976"/>
                </a:lnTo>
                <a:lnTo>
                  <a:pt x="0" y="7074976"/>
                </a:lnTo>
                <a:lnTo>
                  <a:pt x="0" y="0"/>
                </a:lnTo>
                <a:close/>
              </a:path>
            </a:pathLst>
          </a:custGeom>
          <a:blipFill>
            <a:blip r:embed="rId2"/>
            <a:stretch>
              <a:fillRect t="-807" b="-807"/>
            </a:stretch>
          </a:blipFill>
        </p:spPr>
      </p:sp>
      <p:sp>
        <p:nvSpPr>
          <p:cNvPr id="4" name="TextBox 4"/>
          <p:cNvSpPr txBox="1"/>
          <p:nvPr/>
        </p:nvSpPr>
        <p:spPr>
          <a:xfrm>
            <a:off x="5606731" y="361632"/>
            <a:ext cx="7074538" cy="1362710"/>
          </a:xfrm>
          <a:prstGeom prst="rect">
            <a:avLst/>
          </a:prstGeom>
        </p:spPr>
        <p:txBody>
          <a:bodyPr lIns="0" tIns="0" rIns="0" bIns="0" rtlCol="0" anchor="t">
            <a:spAutoFit/>
          </a:bodyPr>
          <a:lstStyle/>
          <a:p>
            <a:pPr algn="ctr">
              <a:lnSpc>
                <a:spcPts val="5600"/>
              </a:lnSpc>
              <a:spcBef>
                <a:spcPct val="0"/>
              </a:spcBef>
            </a:pPr>
            <a:r>
              <a:rPr lang="en-US" sz="5000">
                <a:solidFill>
                  <a:srgbClr val="FBC046"/>
                </a:solidFill>
                <a:latin typeface="Quicksand Bold" panose="00000800000000000000"/>
              </a:rPr>
              <a:t> </a:t>
            </a:r>
            <a:r>
              <a:rPr lang="en-US" sz="5000">
                <a:solidFill>
                  <a:srgbClr val="FBC046"/>
                </a:solidFill>
                <a:latin typeface="Quicksand Bold" panose="00000800000000000000"/>
              </a:rPr>
              <a:t>GIAO DIỆN</a:t>
            </a:r>
            <a:endParaRPr lang="en-US" sz="5000">
              <a:solidFill>
                <a:srgbClr val="FBC046"/>
              </a:solidFill>
              <a:latin typeface="Quicksand Bold" panose="00000800000000000000"/>
            </a:endParaRPr>
          </a:p>
          <a:p>
            <a:pPr algn="ctr">
              <a:lnSpc>
                <a:spcPts val="5040"/>
              </a:lnSpc>
              <a:spcBef>
                <a:spcPct val="0"/>
              </a:spcBef>
            </a:pPr>
            <a:r>
              <a:rPr lang="en-US" sz="4500">
                <a:solidFill>
                  <a:srgbClr val="FFFFFF"/>
                </a:solidFill>
                <a:latin typeface="Quicksand Bold" panose="00000800000000000000"/>
              </a:rPr>
              <a:t> -  QUẢN LÝ CÔNG VIỆC  -</a:t>
            </a:r>
            <a:endParaRPr lang="en-US" sz="4500">
              <a:solidFill>
                <a:srgbClr val="FFFFFF"/>
              </a:solidFill>
              <a:latin typeface="Quicksand Bold" panose="0000080000000000000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77" b="-9277"/>
            </a:stretch>
          </a:blipFill>
        </p:spPr>
      </p:sp>
      <p:sp>
        <p:nvSpPr>
          <p:cNvPr id="3" name="TextBox 3"/>
          <p:cNvSpPr txBox="1"/>
          <p:nvPr/>
        </p:nvSpPr>
        <p:spPr>
          <a:xfrm>
            <a:off x="385145" y="1676950"/>
            <a:ext cx="17517710" cy="687372"/>
          </a:xfrm>
          <a:prstGeom prst="rect">
            <a:avLst/>
          </a:prstGeom>
        </p:spPr>
        <p:txBody>
          <a:bodyPr lIns="0" tIns="0" rIns="0" bIns="0" rtlCol="0" anchor="t">
            <a:spAutoFit/>
          </a:bodyPr>
          <a:lstStyle/>
          <a:p>
            <a:pPr algn="l">
              <a:lnSpc>
                <a:spcPts val="5690"/>
              </a:lnSpc>
            </a:pPr>
          </a:p>
        </p:txBody>
      </p:sp>
      <p:sp>
        <p:nvSpPr>
          <p:cNvPr id="4" name="Freeform 4"/>
          <p:cNvSpPr/>
          <p:nvPr/>
        </p:nvSpPr>
        <p:spPr>
          <a:xfrm rot="1353809">
            <a:off x="16675221" y="362266"/>
            <a:ext cx="1168158" cy="1213202"/>
          </a:xfrm>
          <a:custGeom>
            <a:avLst/>
            <a:gdLst/>
            <a:ahLst/>
            <a:cxnLst/>
            <a:rect l="l" t="t" r="r" b="b"/>
            <a:pathLst>
              <a:path w="1168158" h="1213202">
                <a:moveTo>
                  <a:pt x="0" y="0"/>
                </a:moveTo>
                <a:lnTo>
                  <a:pt x="1168158" y="0"/>
                </a:lnTo>
                <a:lnTo>
                  <a:pt x="1168158" y="1213201"/>
                </a:lnTo>
                <a:lnTo>
                  <a:pt x="0" y="12132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706923" y="3132394"/>
            <a:ext cx="16874155" cy="6347338"/>
          </a:xfrm>
          <a:custGeom>
            <a:avLst/>
            <a:gdLst/>
            <a:ahLst/>
            <a:cxnLst/>
            <a:rect l="l" t="t" r="r" b="b"/>
            <a:pathLst>
              <a:path w="16874155" h="6347338">
                <a:moveTo>
                  <a:pt x="0" y="0"/>
                </a:moveTo>
                <a:lnTo>
                  <a:pt x="16874154" y="0"/>
                </a:lnTo>
                <a:lnTo>
                  <a:pt x="16874154" y="6347339"/>
                </a:lnTo>
                <a:lnTo>
                  <a:pt x="0" y="6347339"/>
                </a:lnTo>
                <a:lnTo>
                  <a:pt x="0" y="0"/>
                </a:lnTo>
                <a:close/>
              </a:path>
            </a:pathLst>
          </a:custGeom>
          <a:blipFill>
            <a:blip r:embed="rId4"/>
            <a:stretch>
              <a:fillRect/>
            </a:stretch>
          </a:blipFill>
        </p:spPr>
      </p:sp>
      <p:sp>
        <p:nvSpPr>
          <p:cNvPr id="6" name="TextBox 6"/>
          <p:cNvSpPr txBox="1"/>
          <p:nvPr/>
        </p:nvSpPr>
        <p:spPr>
          <a:xfrm>
            <a:off x="5682779" y="696026"/>
            <a:ext cx="6922443" cy="1362710"/>
          </a:xfrm>
          <a:prstGeom prst="rect">
            <a:avLst/>
          </a:prstGeom>
        </p:spPr>
        <p:txBody>
          <a:bodyPr lIns="0" tIns="0" rIns="0" bIns="0" rtlCol="0" anchor="t">
            <a:spAutoFit/>
          </a:bodyPr>
          <a:lstStyle/>
          <a:p>
            <a:pPr algn="ctr">
              <a:lnSpc>
                <a:spcPts val="5600"/>
              </a:lnSpc>
              <a:spcBef>
                <a:spcPct val="0"/>
              </a:spcBef>
            </a:pPr>
            <a:r>
              <a:rPr lang="en-US" sz="5000">
                <a:solidFill>
                  <a:srgbClr val="FBC046"/>
                </a:solidFill>
                <a:latin typeface="Quicksand Bold" panose="00000800000000000000"/>
              </a:rPr>
              <a:t> GIAO DIỆN</a:t>
            </a:r>
            <a:endParaRPr lang="en-US" sz="5000">
              <a:solidFill>
                <a:srgbClr val="FBC046"/>
              </a:solidFill>
              <a:latin typeface="Quicksand Bold" panose="00000800000000000000"/>
            </a:endParaRPr>
          </a:p>
          <a:p>
            <a:pPr algn="ctr">
              <a:lnSpc>
                <a:spcPts val="5040"/>
              </a:lnSpc>
              <a:spcBef>
                <a:spcPct val="0"/>
              </a:spcBef>
            </a:pPr>
            <a:r>
              <a:rPr lang="en-US" sz="4500">
                <a:solidFill>
                  <a:srgbClr val="FFFFFF"/>
                </a:solidFill>
                <a:latin typeface="Quicksand Bold" panose="00000800000000000000"/>
              </a:rPr>
              <a:t> -  QUẢN LÝ NHÂN VIÊN  -</a:t>
            </a:r>
            <a:endParaRPr lang="en-US" sz="4500">
              <a:solidFill>
                <a:srgbClr val="FFFFFF"/>
              </a:solidFill>
              <a:latin typeface="Quicksand Bold" panose="0000080000000000000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77" b="-9277"/>
            </a:stretch>
          </a:blipFill>
        </p:spPr>
      </p:sp>
      <p:sp>
        <p:nvSpPr>
          <p:cNvPr id="3" name="TextBox 3"/>
          <p:cNvSpPr txBox="1"/>
          <p:nvPr/>
        </p:nvSpPr>
        <p:spPr>
          <a:xfrm>
            <a:off x="7628255" y="679450"/>
            <a:ext cx="3336925" cy="717550"/>
          </a:xfrm>
          <a:prstGeom prst="rect">
            <a:avLst/>
          </a:prstGeom>
        </p:spPr>
        <p:txBody>
          <a:bodyPr wrap="square" lIns="0" tIns="0" rIns="0" bIns="0" rtlCol="0" anchor="t">
            <a:spAutoFit/>
          </a:bodyPr>
          <a:lstStyle/>
          <a:p>
            <a:pPr algn="ctr">
              <a:lnSpc>
                <a:spcPts val="5600"/>
              </a:lnSpc>
              <a:spcBef>
                <a:spcPct val="0"/>
              </a:spcBef>
            </a:pPr>
            <a:r>
              <a:rPr lang="en-US" sz="5000">
                <a:solidFill>
                  <a:srgbClr val="FFBD59"/>
                </a:solidFill>
                <a:latin typeface="Quicksand Bold" panose="00000800000000000000"/>
              </a:rPr>
              <a:t>KẾT LUẬN</a:t>
            </a:r>
            <a:endParaRPr lang="en-US" sz="5000">
              <a:solidFill>
                <a:srgbClr val="FFBD59"/>
              </a:solidFill>
              <a:latin typeface="Quicksand Bold" panose="00000800000000000000"/>
            </a:endParaRPr>
          </a:p>
        </p:txBody>
      </p:sp>
      <p:sp>
        <p:nvSpPr>
          <p:cNvPr id="4" name="Freeform 4"/>
          <p:cNvSpPr/>
          <p:nvPr/>
        </p:nvSpPr>
        <p:spPr>
          <a:xfrm rot="6829267">
            <a:off x="16121996" y="8542733"/>
            <a:ext cx="3715300" cy="2519649"/>
          </a:xfrm>
          <a:custGeom>
            <a:avLst/>
            <a:gdLst/>
            <a:ahLst/>
            <a:cxnLst/>
            <a:rect l="l" t="t" r="r" b="b"/>
            <a:pathLst>
              <a:path w="3715300" h="2519649">
                <a:moveTo>
                  <a:pt x="0" y="0"/>
                </a:moveTo>
                <a:lnTo>
                  <a:pt x="3715300" y="0"/>
                </a:lnTo>
                <a:lnTo>
                  <a:pt x="3715300" y="2519650"/>
                </a:lnTo>
                <a:lnTo>
                  <a:pt x="0" y="2519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4107262">
            <a:off x="-1385614" y="-1148818"/>
            <a:ext cx="3387936" cy="2297637"/>
          </a:xfrm>
          <a:custGeom>
            <a:avLst/>
            <a:gdLst/>
            <a:ahLst/>
            <a:cxnLst/>
            <a:rect l="l" t="t" r="r" b="b"/>
            <a:pathLst>
              <a:path w="3387936" h="2297637">
                <a:moveTo>
                  <a:pt x="0" y="0"/>
                </a:moveTo>
                <a:lnTo>
                  <a:pt x="3387936" y="0"/>
                </a:lnTo>
                <a:lnTo>
                  <a:pt x="3387936" y="2297636"/>
                </a:lnTo>
                <a:lnTo>
                  <a:pt x="0" y="22976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028700" y="2972817"/>
            <a:ext cx="16336652" cy="4621522"/>
          </a:xfrm>
          <a:prstGeom prst="rect">
            <a:avLst/>
          </a:prstGeom>
        </p:spPr>
        <p:txBody>
          <a:bodyPr lIns="0" tIns="0" rIns="0" bIns="0" rtlCol="0" anchor="t">
            <a:spAutoFit/>
          </a:bodyPr>
          <a:lstStyle/>
          <a:p>
            <a:pPr algn="l">
              <a:lnSpc>
                <a:spcPts val="3360"/>
              </a:lnSpc>
              <a:spcBef>
                <a:spcPct val="0"/>
              </a:spcBef>
            </a:pPr>
            <a:r>
              <a:rPr lang="en-US" sz="3000">
                <a:solidFill>
                  <a:srgbClr val="FFFFFF"/>
                </a:solidFill>
                <a:latin typeface="Quicksand Bold" panose="00000800000000000000"/>
              </a:rPr>
              <a:t> - HIỂU RÕ VỀ CÁCH HOẠT ĐỘNG CỦA API : TỪ VIỆC GỬI YÊU CẦU (REQUEST) ĐẾN NHẬN PHẢN HỒI (RESPONSE), CHÚNG EM ĐÃ NẮM BẮT ĐƯỢC CÁCH MÀ  API GIAO TIẾP VÀ TRAO ĐỔI DỮ LIỆU GIỮA CLIENT VÀ SERVER.</a:t>
            </a:r>
            <a:endParaRPr lang="en-US" sz="3000">
              <a:solidFill>
                <a:srgbClr val="FFFFFF"/>
              </a:solidFill>
              <a:latin typeface="Quicksand Bold" panose="00000800000000000000"/>
            </a:endParaRPr>
          </a:p>
          <a:p>
            <a:pPr algn="l">
              <a:lnSpc>
                <a:spcPts val="3360"/>
              </a:lnSpc>
              <a:spcBef>
                <a:spcPct val="0"/>
              </a:spcBef>
            </a:pPr>
          </a:p>
          <a:p>
            <a:pPr algn="l">
              <a:lnSpc>
                <a:spcPts val="3360"/>
              </a:lnSpc>
              <a:spcBef>
                <a:spcPct val="0"/>
              </a:spcBef>
            </a:pPr>
            <a:r>
              <a:rPr lang="en-US" sz="3000">
                <a:solidFill>
                  <a:srgbClr val="FFFFFF"/>
                </a:solidFill>
                <a:latin typeface="Quicksand Bold" panose="00000800000000000000"/>
              </a:rPr>
              <a:t>- BIẾT CÁCH SỬ DỤNG ASP.NET CORE : LÀM QUEN VÀ THỰC HÀNH VỚI NỀN TẢNG ASP.NET CORE ĐỂ PHÁT TRIỂN CÁC API, TỪ CẤU HÌNH CƠ BẢN ĐẾN TRIỂN KHAI VÀ THỬ NGHIỆM CÁC ENDPOINT.</a:t>
            </a:r>
            <a:endParaRPr lang="en-US" sz="3000">
              <a:solidFill>
                <a:srgbClr val="FFFFFF"/>
              </a:solidFill>
              <a:latin typeface="Quicksand Bold" panose="00000800000000000000"/>
            </a:endParaRPr>
          </a:p>
          <a:p>
            <a:pPr algn="l">
              <a:lnSpc>
                <a:spcPts val="3360"/>
              </a:lnSpc>
              <a:spcBef>
                <a:spcPct val="0"/>
              </a:spcBef>
            </a:pPr>
          </a:p>
          <a:p>
            <a:pPr algn="l">
              <a:lnSpc>
                <a:spcPts val="3360"/>
              </a:lnSpc>
              <a:spcBef>
                <a:spcPct val="0"/>
              </a:spcBef>
            </a:pPr>
            <a:r>
              <a:rPr lang="en-US" sz="3000">
                <a:solidFill>
                  <a:srgbClr val="FFFFFF"/>
                </a:solidFill>
                <a:latin typeface="Quicksand Bold" panose="00000800000000000000"/>
              </a:rPr>
              <a:t>- PHÁT TRIỂN MỘT TRANG WEB : THÔNG QUA VIỆC XÂY DỰNG CÁC GIAO DIỆN VÀ CHỨC NĂNG CƠ BẢN CỦA TRANG WEB, CHÚNG EM ĐÃ HỌC CÁCH TÍCH HỢP API VÀO ỨNG DỤNG WEB, XỬ LÝ DỮ LIỆU TỪ PHÍA CLIENT VÀ HIỂN THỊ THÔNG TIN MỘT CÁCH TRỰC QUAN.</a:t>
            </a:r>
            <a:endParaRPr lang="en-US" sz="3000">
              <a:solidFill>
                <a:srgbClr val="FFFFFF"/>
              </a:solidFill>
              <a:latin typeface="Quicksand Bold" panose="00000800000000000000"/>
            </a:endParaRPr>
          </a:p>
        </p:txBody>
      </p:sp>
      <p:sp>
        <p:nvSpPr>
          <p:cNvPr id="7" name="Freeform 7"/>
          <p:cNvSpPr/>
          <p:nvPr/>
        </p:nvSpPr>
        <p:spPr>
          <a:xfrm rot="-6979330">
            <a:off x="-1346271" y="8851220"/>
            <a:ext cx="3453702" cy="1902676"/>
          </a:xfrm>
          <a:custGeom>
            <a:avLst/>
            <a:gdLst/>
            <a:ahLst/>
            <a:cxnLst/>
            <a:rect l="l" t="t" r="r" b="b"/>
            <a:pathLst>
              <a:path w="3453702" h="1902676">
                <a:moveTo>
                  <a:pt x="0" y="0"/>
                </a:moveTo>
                <a:lnTo>
                  <a:pt x="3453702" y="0"/>
                </a:lnTo>
                <a:lnTo>
                  <a:pt x="3453702" y="1902676"/>
                </a:lnTo>
                <a:lnTo>
                  <a:pt x="0" y="19026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rot="-1523913">
            <a:off x="15095056" y="-1898414"/>
            <a:ext cx="3665666" cy="3796829"/>
          </a:xfrm>
          <a:custGeom>
            <a:avLst/>
            <a:gdLst/>
            <a:ahLst/>
            <a:cxnLst/>
            <a:rect l="l" t="t" r="r" b="b"/>
            <a:pathLst>
              <a:path w="3665666" h="3796829">
                <a:moveTo>
                  <a:pt x="0" y="0"/>
                </a:moveTo>
                <a:lnTo>
                  <a:pt x="3665666" y="0"/>
                </a:lnTo>
                <a:lnTo>
                  <a:pt x="3665666" y="3796828"/>
                </a:lnTo>
                <a:lnTo>
                  <a:pt x="0" y="379682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77" b="-9277"/>
            </a:stretch>
          </a:blipFill>
        </p:spPr>
      </p:sp>
      <p:sp>
        <p:nvSpPr>
          <p:cNvPr id="3" name="Freeform 3"/>
          <p:cNvSpPr/>
          <p:nvPr/>
        </p:nvSpPr>
        <p:spPr>
          <a:xfrm rot="1463826">
            <a:off x="11537191" y="1778400"/>
            <a:ext cx="1947347" cy="1338359"/>
          </a:xfrm>
          <a:custGeom>
            <a:avLst/>
            <a:gdLst/>
            <a:ahLst/>
            <a:cxnLst/>
            <a:rect l="l" t="t" r="r" b="b"/>
            <a:pathLst>
              <a:path w="1947347" h="1338359">
                <a:moveTo>
                  <a:pt x="0" y="0"/>
                </a:moveTo>
                <a:lnTo>
                  <a:pt x="1947347" y="0"/>
                </a:lnTo>
                <a:lnTo>
                  <a:pt x="1947347" y="1338358"/>
                </a:lnTo>
                <a:lnTo>
                  <a:pt x="0" y="13383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4107262">
            <a:off x="-865704" y="-473050"/>
            <a:ext cx="3387936" cy="2297637"/>
          </a:xfrm>
          <a:custGeom>
            <a:avLst/>
            <a:gdLst/>
            <a:ahLst/>
            <a:cxnLst/>
            <a:rect l="l" t="t" r="r" b="b"/>
            <a:pathLst>
              <a:path w="3387936" h="2297637">
                <a:moveTo>
                  <a:pt x="0" y="0"/>
                </a:moveTo>
                <a:lnTo>
                  <a:pt x="3387936" y="0"/>
                </a:lnTo>
                <a:lnTo>
                  <a:pt x="3387936" y="2297637"/>
                </a:lnTo>
                <a:lnTo>
                  <a:pt x="0" y="22976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6829267">
            <a:off x="15774367" y="8189225"/>
            <a:ext cx="3715300" cy="2519649"/>
          </a:xfrm>
          <a:custGeom>
            <a:avLst/>
            <a:gdLst/>
            <a:ahLst/>
            <a:cxnLst/>
            <a:rect l="l" t="t" r="r" b="b"/>
            <a:pathLst>
              <a:path w="3715300" h="2519649">
                <a:moveTo>
                  <a:pt x="0" y="0"/>
                </a:moveTo>
                <a:lnTo>
                  <a:pt x="3715301" y="0"/>
                </a:lnTo>
                <a:lnTo>
                  <a:pt x="3715301" y="2519649"/>
                </a:lnTo>
                <a:lnTo>
                  <a:pt x="0" y="251964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1523913">
            <a:off x="15232023" y="-2167486"/>
            <a:ext cx="3665666" cy="3796829"/>
          </a:xfrm>
          <a:custGeom>
            <a:avLst/>
            <a:gdLst/>
            <a:ahLst/>
            <a:cxnLst/>
            <a:rect l="l" t="t" r="r" b="b"/>
            <a:pathLst>
              <a:path w="3665666" h="3796829">
                <a:moveTo>
                  <a:pt x="0" y="0"/>
                </a:moveTo>
                <a:lnTo>
                  <a:pt x="3665665" y="0"/>
                </a:lnTo>
                <a:lnTo>
                  <a:pt x="3665665" y="3796829"/>
                </a:lnTo>
                <a:lnTo>
                  <a:pt x="0" y="379682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rot="-6979330">
            <a:off x="-970813" y="8497711"/>
            <a:ext cx="3453702" cy="1902676"/>
          </a:xfrm>
          <a:custGeom>
            <a:avLst/>
            <a:gdLst/>
            <a:ahLst/>
            <a:cxnLst/>
            <a:rect l="l" t="t" r="r" b="b"/>
            <a:pathLst>
              <a:path w="3453702" h="1902676">
                <a:moveTo>
                  <a:pt x="0" y="0"/>
                </a:moveTo>
                <a:lnTo>
                  <a:pt x="3453702" y="0"/>
                </a:lnTo>
                <a:lnTo>
                  <a:pt x="3453702" y="1902676"/>
                </a:lnTo>
                <a:lnTo>
                  <a:pt x="0" y="190267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rot="-2699999">
            <a:off x="3677137" y="2203427"/>
            <a:ext cx="2068144" cy="1756042"/>
          </a:xfrm>
          <a:custGeom>
            <a:avLst/>
            <a:gdLst/>
            <a:ahLst/>
            <a:cxnLst/>
            <a:rect l="l" t="t" r="r" b="b"/>
            <a:pathLst>
              <a:path w="2068144" h="1756042">
                <a:moveTo>
                  <a:pt x="0" y="0"/>
                </a:moveTo>
                <a:lnTo>
                  <a:pt x="2068145" y="0"/>
                </a:lnTo>
                <a:lnTo>
                  <a:pt x="2068145" y="1756043"/>
                </a:lnTo>
                <a:lnTo>
                  <a:pt x="0" y="175604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Freeform 9"/>
          <p:cNvSpPr/>
          <p:nvPr/>
        </p:nvSpPr>
        <p:spPr>
          <a:xfrm rot="7334544">
            <a:off x="13001227" y="5822549"/>
            <a:ext cx="2068144" cy="1756042"/>
          </a:xfrm>
          <a:custGeom>
            <a:avLst/>
            <a:gdLst/>
            <a:ahLst/>
            <a:cxnLst/>
            <a:rect l="l" t="t" r="r" b="b"/>
            <a:pathLst>
              <a:path w="2068144" h="1756042">
                <a:moveTo>
                  <a:pt x="0" y="0"/>
                </a:moveTo>
                <a:lnTo>
                  <a:pt x="2068144" y="0"/>
                </a:lnTo>
                <a:lnTo>
                  <a:pt x="2068144" y="1756043"/>
                </a:lnTo>
                <a:lnTo>
                  <a:pt x="0" y="175604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Freeform 10"/>
          <p:cNvSpPr/>
          <p:nvPr/>
        </p:nvSpPr>
        <p:spPr>
          <a:xfrm rot="2342060">
            <a:off x="6292314" y="3696068"/>
            <a:ext cx="5703373" cy="4904900"/>
          </a:xfrm>
          <a:custGeom>
            <a:avLst/>
            <a:gdLst/>
            <a:ahLst/>
            <a:cxnLst/>
            <a:rect l="l" t="t" r="r" b="b"/>
            <a:pathLst>
              <a:path w="5703373" h="4904900">
                <a:moveTo>
                  <a:pt x="0" y="0"/>
                </a:moveTo>
                <a:lnTo>
                  <a:pt x="5703372" y="0"/>
                </a:lnTo>
                <a:lnTo>
                  <a:pt x="5703372" y="4904900"/>
                </a:lnTo>
                <a:lnTo>
                  <a:pt x="0" y="490490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1" name="TextBox 11"/>
          <p:cNvSpPr txBox="1"/>
          <p:nvPr/>
        </p:nvSpPr>
        <p:spPr>
          <a:xfrm>
            <a:off x="5278903" y="3198570"/>
            <a:ext cx="7730195" cy="4042259"/>
          </a:xfrm>
          <a:prstGeom prst="rect">
            <a:avLst/>
          </a:prstGeom>
        </p:spPr>
        <p:txBody>
          <a:bodyPr lIns="0" tIns="0" rIns="0" bIns="0" rtlCol="0" anchor="t">
            <a:spAutoFit/>
          </a:bodyPr>
          <a:lstStyle/>
          <a:p>
            <a:pPr algn="ctr">
              <a:lnSpc>
                <a:spcPts val="15020"/>
              </a:lnSpc>
            </a:pPr>
            <a:r>
              <a:rPr lang="en-US" sz="15020">
                <a:solidFill>
                  <a:srgbClr val="FFFFFF"/>
                </a:solidFill>
                <a:latin typeface="Bryndan Write Bold"/>
              </a:rPr>
              <a:t>THANK YOU</a:t>
            </a:r>
            <a:endParaRPr lang="en-US" sz="15020">
              <a:solidFill>
                <a:srgbClr val="FFFFFF"/>
              </a:solidFill>
              <a:latin typeface="Bryndan Write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77" b="-9277"/>
            </a:stretch>
          </a:blipFill>
        </p:spPr>
      </p:sp>
      <p:sp>
        <p:nvSpPr>
          <p:cNvPr id="3" name="Freeform 3"/>
          <p:cNvSpPr/>
          <p:nvPr/>
        </p:nvSpPr>
        <p:spPr>
          <a:xfrm>
            <a:off x="13697072" y="4636608"/>
            <a:ext cx="2156979" cy="2018007"/>
          </a:xfrm>
          <a:custGeom>
            <a:avLst/>
            <a:gdLst/>
            <a:ahLst/>
            <a:cxnLst/>
            <a:rect l="l" t="t" r="r" b="b"/>
            <a:pathLst>
              <a:path w="2156979" h="2018007">
                <a:moveTo>
                  <a:pt x="0" y="0"/>
                </a:moveTo>
                <a:lnTo>
                  <a:pt x="2156979" y="0"/>
                </a:lnTo>
                <a:lnTo>
                  <a:pt x="2156979" y="2018007"/>
                </a:lnTo>
                <a:lnTo>
                  <a:pt x="0" y="2018007"/>
                </a:lnTo>
                <a:lnTo>
                  <a:pt x="0" y="0"/>
                </a:lnTo>
                <a:close/>
              </a:path>
            </a:pathLst>
          </a:custGeom>
          <a:blipFill>
            <a:blip r:embed="rId2"/>
            <a:stretch>
              <a:fillRect t="-23262"/>
            </a:stretch>
          </a:blipFill>
        </p:spPr>
      </p:sp>
      <p:sp>
        <p:nvSpPr>
          <p:cNvPr id="4" name="Freeform 4"/>
          <p:cNvSpPr/>
          <p:nvPr/>
        </p:nvSpPr>
        <p:spPr>
          <a:xfrm>
            <a:off x="7995837" y="4615556"/>
            <a:ext cx="2149547" cy="2039059"/>
          </a:xfrm>
          <a:custGeom>
            <a:avLst/>
            <a:gdLst/>
            <a:ahLst/>
            <a:cxnLst/>
            <a:rect l="l" t="t" r="r" b="b"/>
            <a:pathLst>
              <a:path w="2149547" h="2039059">
                <a:moveTo>
                  <a:pt x="0" y="0"/>
                </a:moveTo>
                <a:lnTo>
                  <a:pt x="2149547" y="0"/>
                </a:lnTo>
                <a:lnTo>
                  <a:pt x="2149547" y="2039059"/>
                </a:lnTo>
                <a:lnTo>
                  <a:pt x="0" y="2039059"/>
                </a:lnTo>
                <a:lnTo>
                  <a:pt x="0" y="0"/>
                </a:lnTo>
                <a:close/>
              </a:path>
            </a:pathLst>
          </a:custGeom>
          <a:blipFill>
            <a:blip r:embed="rId3"/>
            <a:stretch>
              <a:fillRect t="-3539" r="-1149" b="-4179"/>
            </a:stretch>
          </a:blipFill>
        </p:spPr>
      </p:sp>
      <p:sp>
        <p:nvSpPr>
          <p:cNvPr id="5" name="Freeform 5"/>
          <p:cNvSpPr/>
          <p:nvPr/>
        </p:nvSpPr>
        <p:spPr>
          <a:xfrm>
            <a:off x="2318216" y="4636608"/>
            <a:ext cx="2388445" cy="2018007"/>
          </a:xfrm>
          <a:custGeom>
            <a:avLst/>
            <a:gdLst/>
            <a:ahLst/>
            <a:cxnLst/>
            <a:rect l="l" t="t" r="r" b="b"/>
            <a:pathLst>
              <a:path w="2388445" h="2018007">
                <a:moveTo>
                  <a:pt x="0" y="0"/>
                </a:moveTo>
                <a:lnTo>
                  <a:pt x="2388445" y="0"/>
                </a:lnTo>
                <a:lnTo>
                  <a:pt x="2388445" y="2018007"/>
                </a:lnTo>
                <a:lnTo>
                  <a:pt x="0" y="2018007"/>
                </a:lnTo>
                <a:lnTo>
                  <a:pt x="0" y="0"/>
                </a:lnTo>
                <a:close/>
              </a:path>
            </a:pathLst>
          </a:custGeom>
          <a:blipFill>
            <a:blip r:embed="rId4"/>
            <a:stretch>
              <a:fillRect t="-43670" b="-51634"/>
            </a:stretch>
          </a:blipFill>
        </p:spPr>
      </p:sp>
      <p:sp>
        <p:nvSpPr>
          <p:cNvPr id="6" name="TextBox 6"/>
          <p:cNvSpPr txBox="1"/>
          <p:nvPr/>
        </p:nvSpPr>
        <p:spPr>
          <a:xfrm>
            <a:off x="558239" y="581300"/>
            <a:ext cx="17171522" cy="3022198"/>
          </a:xfrm>
          <a:prstGeom prst="rect">
            <a:avLst/>
          </a:prstGeom>
        </p:spPr>
        <p:txBody>
          <a:bodyPr lIns="0" tIns="0" rIns="0" bIns="0" rtlCol="0" anchor="t">
            <a:spAutoFit/>
          </a:bodyPr>
          <a:lstStyle/>
          <a:p>
            <a:pPr algn="ctr">
              <a:lnSpc>
                <a:spcPts val="5610"/>
              </a:lnSpc>
            </a:pPr>
            <a:r>
              <a:rPr lang="en-US" sz="5010">
                <a:solidFill>
                  <a:srgbClr val="E4FF97"/>
                </a:solidFill>
                <a:latin typeface="Montserrat Bold" panose="00000800000000000000"/>
                <a:ea typeface="Montserrat Bold" panose="00000800000000000000"/>
              </a:rPr>
              <a:t>HỆ THỐNG - QUẢN LÝ CÔNG V﻿IỆC </a:t>
            </a:r>
            <a:endParaRPr lang="en-US" sz="5010">
              <a:solidFill>
                <a:srgbClr val="E4FF97"/>
              </a:solidFill>
              <a:latin typeface="Montserrat Bold" panose="00000800000000000000"/>
              <a:ea typeface="Montserrat Bold" panose="00000800000000000000"/>
            </a:endParaRPr>
          </a:p>
          <a:p>
            <a:pPr algn="ctr">
              <a:lnSpc>
                <a:spcPts val="5050"/>
              </a:lnSpc>
            </a:pPr>
            <a:r>
              <a:rPr lang="en-US" sz="4510">
                <a:solidFill>
                  <a:srgbClr val="C2CDBC"/>
                </a:solidFill>
                <a:latin typeface="Montserrat Bold" panose="00000800000000000000"/>
              </a:rPr>
              <a:t>- THÀNH VIÊN NHÓM -</a:t>
            </a:r>
            <a:endParaRPr lang="en-US" sz="4510">
              <a:solidFill>
                <a:srgbClr val="C2CDBC"/>
              </a:solidFill>
              <a:latin typeface="Montserrat Bold" panose="00000800000000000000"/>
            </a:endParaRPr>
          </a:p>
          <a:p>
            <a:pPr algn="ctr">
              <a:lnSpc>
                <a:spcPts val="4390"/>
              </a:lnSpc>
            </a:pPr>
          </a:p>
          <a:p>
            <a:pPr algn="ctr">
              <a:lnSpc>
                <a:spcPts val="5500"/>
              </a:lnSpc>
            </a:pPr>
          </a:p>
          <a:p>
            <a:pPr algn="ctr">
              <a:lnSpc>
                <a:spcPts val="3400"/>
              </a:lnSpc>
            </a:pPr>
          </a:p>
        </p:txBody>
      </p:sp>
      <p:sp>
        <p:nvSpPr>
          <p:cNvPr id="7" name="TextBox 7"/>
          <p:cNvSpPr txBox="1"/>
          <p:nvPr/>
        </p:nvSpPr>
        <p:spPr>
          <a:xfrm>
            <a:off x="1287408" y="6944938"/>
            <a:ext cx="4450062" cy="1803291"/>
          </a:xfrm>
          <a:prstGeom prst="rect">
            <a:avLst/>
          </a:prstGeom>
        </p:spPr>
        <p:txBody>
          <a:bodyPr lIns="0" tIns="0" rIns="0" bIns="0" rtlCol="0" anchor="t">
            <a:spAutoFit/>
          </a:bodyPr>
          <a:lstStyle/>
          <a:p>
            <a:pPr algn="ctr">
              <a:lnSpc>
                <a:spcPts val="5600"/>
              </a:lnSpc>
            </a:pPr>
            <a:r>
              <a:rPr lang="en-US" sz="4000">
                <a:solidFill>
                  <a:srgbClr val="FFFFFF"/>
                </a:solidFill>
                <a:latin typeface="Quicksand Medium" panose="00000600000000000000"/>
              </a:rPr>
              <a:t>Phan Hồ Anh Kha</a:t>
            </a:r>
            <a:endParaRPr lang="en-US" sz="4000">
              <a:solidFill>
                <a:srgbClr val="FFFFFF"/>
              </a:solidFill>
              <a:latin typeface="Quicksand Medium" panose="00000600000000000000"/>
            </a:endParaRPr>
          </a:p>
          <a:p>
            <a:pPr algn="ctr">
              <a:lnSpc>
                <a:spcPts val="4280"/>
              </a:lnSpc>
            </a:pPr>
            <a:r>
              <a:rPr lang="en-US" sz="3060">
                <a:solidFill>
                  <a:srgbClr val="FFFFFF"/>
                </a:solidFill>
                <a:latin typeface="Quicksand Medium" panose="00000600000000000000"/>
              </a:rPr>
              <a:t>Trưởng Nhóm</a:t>
            </a:r>
            <a:endParaRPr lang="en-US" sz="3060">
              <a:solidFill>
                <a:srgbClr val="FFFFFF"/>
              </a:solidFill>
              <a:latin typeface="Quicksand Medium" panose="00000600000000000000"/>
            </a:endParaRPr>
          </a:p>
          <a:p>
            <a:pPr algn="l">
              <a:lnSpc>
                <a:spcPts val="4560"/>
              </a:lnSpc>
            </a:pPr>
          </a:p>
        </p:txBody>
      </p:sp>
      <p:sp>
        <p:nvSpPr>
          <p:cNvPr id="8" name="TextBox 8"/>
          <p:cNvSpPr txBox="1"/>
          <p:nvPr/>
        </p:nvSpPr>
        <p:spPr>
          <a:xfrm>
            <a:off x="6845579" y="6944938"/>
            <a:ext cx="4450062" cy="1803291"/>
          </a:xfrm>
          <a:prstGeom prst="rect">
            <a:avLst/>
          </a:prstGeom>
        </p:spPr>
        <p:txBody>
          <a:bodyPr lIns="0" tIns="0" rIns="0" bIns="0" rtlCol="0" anchor="t">
            <a:spAutoFit/>
          </a:bodyPr>
          <a:lstStyle/>
          <a:p>
            <a:pPr algn="ctr">
              <a:lnSpc>
                <a:spcPts val="5600"/>
              </a:lnSpc>
            </a:pPr>
            <a:r>
              <a:rPr lang="en-US" sz="4000">
                <a:solidFill>
                  <a:srgbClr val="FFFFFF"/>
                </a:solidFill>
                <a:latin typeface="Quicksand Medium" panose="00000600000000000000"/>
              </a:rPr>
              <a:t>Võ Hoàng Tuấn</a:t>
            </a:r>
            <a:endParaRPr lang="en-US" sz="4000">
              <a:solidFill>
                <a:srgbClr val="FFFFFF"/>
              </a:solidFill>
              <a:latin typeface="Quicksand Medium" panose="00000600000000000000"/>
            </a:endParaRPr>
          </a:p>
          <a:p>
            <a:pPr algn="ctr">
              <a:lnSpc>
                <a:spcPts val="4280"/>
              </a:lnSpc>
            </a:pPr>
            <a:r>
              <a:rPr lang="en-US" sz="3060">
                <a:solidFill>
                  <a:srgbClr val="FFFFFF"/>
                </a:solidFill>
                <a:latin typeface="Quicksand Medium" panose="00000600000000000000"/>
              </a:rPr>
              <a:t>Thành Viên</a:t>
            </a:r>
            <a:endParaRPr lang="en-US" sz="3060">
              <a:solidFill>
                <a:srgbClr val="FFFFFF"/>
              </a:solidFill>
              <a:latin typeface="Quicksand Medium" panose="00000600000000000000"/>
            </a:endParaRPr>
          </a:p>
          <a:p>
            <a:pPr algn="l">
              <a:lnSpc>
                <a:spcPts val="4560"/>
              </a:lnSpc>
            </a:pPr>
          </a:p>
        </p:txBody>
      </p:sp>
      <p:sp>
        <p:nvSpPr>
          <p:cNvPr id="9" name="TextBox 9"/>
          <p:cNvSpPr txBox="1"/>
          <p:nvPr/>
        </p:nvSpPr>
        <p:spPr>
          <a:xfrm>
            <a:off x="12550530" y="6944938"/>
            <a:ext cx="4450062" cy="1803291"/>
          </a:xfrm>
          <a:prstGeom prst="rect">
            <a:avLst/>
          </a:prstGeom>
        </p:spPr>
        <p:txBody>
          <a:bodyPr lIns="0" tIns="0" rIns="0" bIns="0" rtlCol="0" anchor="t">
            <a:spAutoFit/>
          </a:bodyPr>
          <a:lstStyle/>
          <a:p>
            <a:pPr algn="ctr">
              <a:lnSpc>
                <a:spcPts val="5600"/>
              </a:lnSpc>
            </a:pPr>
            <a:r>
              <a:rPr lang="en-US" sz="4000">
                <a:solidFill>
                  <a:srgbClr val="FFFFFF"/>
                </a:solidFill>
                <a:latin typeface="Quicksand Bold" panose="00000800000000000000"/>
              </a:rPr>
              <a:t>Đỗ Xuân Thắng</a:t>
            </a:r>
            <a:endParaRPr lang="en-US" sz="4000">
              <a:solidFill>
                <a:srgbClr val="FFFFFF"/>
              </a:solidFill>
              <a:latin typeface="Quicksand Bold" panose="00000800000000000000"/>
            </a:endParaRPr>
          </a:p>
          <a:p>
            <a:pPr algn="ctr">
              <a:lnSpc>
                <a:spcPts val="4280"/>
              </a:lnSpc>
            </a:pPr>
            <a:r>
              <a:rPr lang="en-US" sz="3060">
                <a:solidFill>
                  <a:srgbClr val="FFFFFF"/>
                </a:solidFill>
                <a:latin typeface="Quicksand Medium" panose="00000600000000000000"/>
              </a:rPr>
              <a:t>Thành Viên</a:t>
            </a:r>
            <a:endParaRPr lang="en-US" sz="3060">
              <a:solidFill>
                <a:srgbClr val="FFFFFF"/>
              </a:solidFill>
              <a:latin typeface="Quicksand Medium" panose="00000600000000000000"/>
            </a:endParaRPr>
          </a:p>
          <a:p>
            <a:pPr algn="l">
              <a:lnSpc>
                <a:spcPts val="4560"/>
              </a:lnSpc>
            </a:p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77" b="-9277"/>
            </a:stretch>
          </a:blipFill>
        </p:spPr>
      </p:sp>
      <p:sp>
        <p:nvSpPr>
          <p:cNvPr id="3" name="TextBox 3"/>
          <p:cNvSpPr txBox="1"/>
          <p:nvPr/>
        </p:nvSpPr>
        <p:spPr>
          <a:xfrm>
            <a:off x="575036" y="275786"/>
            <a:ext cx="17331940" cy="2498705"/>
          </a:xfrm>
          <a:prstGeom prst="rect">
            <a:avLst/>
          </a:prstGeom>
        </p:spPr>
        <p:txBody>
          <a:bodyPr lIns="0" tIns="0" rIns="0" bIns="0" rtlCol="0" anchor="t">
            <a:spAutoFit/>
          </a:bodyPr>
          <a:lstStyle/>
          <a:p>
            <a:pPr algn="ctr">
              <a:lnSpc>
                <a:spcPts val="5665"/>
              </a:lnSpc>
            </a:pPr>
            <a:r>
              <a:rPr lang="en-US" sz="5055">
                <a:solidFill>
                  <a:srgbClr val="FFBD59"/>
                </a:solidFill>
                <a:latin typeface="Montserrat Bold" panose="00000800000000000000"/>
              </a:rPr>
              <a:t>HỆ THỐNG</a:t>
            </a:r>
            <a:endParaRPr lang="en-US" sz="5055">
              <a:solidFill>
                <a:srgbClr val="FFBD59"/>
              </a:solidFill>
              <a:latin typeface="Montserrat Bold" panose="00000800000000000000"/>
            </a:endParaRPr>
          </a:p>
          <a:p>
            <a:pPr algn="ctr">
              <a:lnSpc>
                <a:spcPts val="5100"/>
              </a:lnSpc>
            </a:pPr>
            <a:r>
              <a:rPr lang="en-US" sz="4555">
                <a:solidFill>
                  <a:srgbClr val="C2CDBC"/>
                </a:solidFill>
                <a:latin typeface="Montserrat Bold" panose="00000800000000000000"/>
              </a:rPr>
              <a:t>- </a:t>
            </a:r>
            <a:r>
              <a:rPr lang="en-US" sz="4555">
                <a:solidFill>
                  <a:srgbClr val="C2CDBC"/>
                </a:solidFill>
                <a:latin typeface="Montserrat Bold" panose="00000800000000000000"/>
              </a:rPr>
              <a:t>QUẢN LÝ CÔNG VIỆC -</a:t>
            </a:r>
            <a:endParaRPr lang="en-US" sz="4555">
              <a:solidFill>
                <a:srgbClr val="C2CDBC"/>
              </a:solidFill>
              <a:latin typeface="Montserrat Bold" panose="00000800000000000000"/>
            </a:endParaRPr>
          </a:p>
          <a:p>
            <a:pPr algn="ctr">
              <a:lnSpc>
                <a:spcPts val="5550"/>
              </a:lnSpc>
            </a:pPr>
          </a:p>
          <a:p>
            <a:pPr algn="ctr">
              <a:lnSpc>
                <a:spcPts val="3430"/>
              </a:lnSpc>
            </a:pPr>
          </a:p>
        </p:txBody>
      </p:sp>
      <p:sp>
        <p:nvSpPr>
          <p:cNvPr id="4" name="Freeform 4"/>
          <p:cNvSpPr/>
          <p:nvPr/>
        </p:nvSpPr>
        <p:spPr>
          <a:xfrm rot="2122617">
            <a:off x="8337947" y="2147503"/>
            <a:ext cx="1437070" cy="1309040"/>
          </a:xfrm>
          <a:custGeom>
            <a:avLst/>
            <a:gdLst/>
            <a:ahLst/>
            <a:cxnLst/>
            <a:rect l="l" t="t" r="r" b="b"/>
            <a:pathLst>
              <a:path w="1437070" h="1309040">
                <a:moveTo>
                  <a:pt x="0" y="0"/>
                </a:moveTo>
                <a:lnTo>
                  <a:pt x="1437071" y="0"/>
                </a:lnTo>
                <a:lnTo>
                  <a:pt x="1437071" y="1309041"/>
                </a:lnTo>
                <a:lnTo>
                  <a:pt x="0" y="13090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7028999" y="4189537"/>
            <a:ext cx="4211110" cy="876127"/>
          </a:xfrm>
          <a:prstGeom prst="rect">
            <a:avLst/>
          </a:prstGeom>
        </p:spPr>
        <p:txBody>
          <a:bodyPr lIns="0" tIns="0" rIns="0" bIns="0" rtlCol="0" anchor="t">
            <a:spAutoFit/>
          </a:bodyPr>
          <a:lstStyle/>
          <a:p>
            <a:pPr algn="ctr">
              <a:lnSpc>
                <a:spcPts val="6585"/>
              </a:lnSpc>
            </a:pPr>
            <a:r>
              <a:rPr lang="en-US" sz="6655" spc="146">
                <a:solidFill>
                  <a:srgbClr val="C2CDBC"/>
                </a:solidFill>
                <a:latin typeface="Quicksand" panose="00000500000000000000"/>
              </a:rPr>
              <a:t>GỒM</a:t>
            </a:r>
            <a:endParaRPr lang="en-US" sz="6655" spc="146">
              <a:solidFill>
                <a:srgbClr val="C2CDBC"/>
              </a:solidFill>
              <a:latin typeface="Quicksand" panose="00000500000000000000"/>
            </a:endParaRPr>
          </a:p>
        </p:txBody>
      </p:sp>
      <p:grpSp>
        <p:nvGrpSpPr>
          <p:cNvPr id="6" name="Group 6"/>
          <p:cNvGrpSpPr/>
          <p:nvPr/>
        </p:nvGrpSpPr>
        <p:grpSpPr>
          <a:xfrm rot="0">
            <a:off x="1012036" y="2231818"/>
            <a:ext cx="3880922" cy="1117827"/>
            <a:chOff x="0" y="0"/>
            <a:chExt cx="1117545" cy="321888"/>
          </a:xfrm>
        </p:grpSpPr>
        <p:sp>
          <p:nvSpPr>
            <p:cNvPr id="7" name="Freeform 7"/>
            <p:cNvSpPr/>
            <p:nvPr/>
          </p:nvSpPr>
          <p:spPr>
            <a:xfrm>
              <a:off x="0" y="0"/>
              <a:ext cx="1117545" cy="321888"/>
            </a:xfrm>
            <a:custGeom>
              <a:avLst/>
              <a:gdLst/>
              <a:ahLst/>
              <a:cxnLst/>
              <a:rect l="l" t="t" r="r" b="b"/>
              <a:pathLst>
                <a:path w="1117545" h="321888">
                  <a:moveTo>
                    <a:pt x="71815" y="0"/>
                  </a:moveTo>
                  <a:lnTo>
                    <a:pt x="1045729" y="0"/>
                  </a:lnTo>
                  <a:cubicBezTo>
                    <a:pt x="1064776" y="0"/>
                    <a:pt x="1083042" y="7566"/>
                    <a:pt x="1096510" y="21034"/>
                  </a:cubicBezTo>
                  <a:cubicBezTo>
                    <a:pt x="1109978" y="34502"/>
                    <a:pt x="1117545" y="52769"/>
                    <a:pt x="1117545" y="71815"/>
                  </a:cubicBezTo>
                  <a:lnTo>
                    <a:pt x="1117545" y="250073"/>
                  </a:lnTo>
                  <a:cubicBezTo>
                    <a:pt x="1117545" y="289735"/>
                    <a:pt x="1085392" y="321888"/>
                    <a:pt x="1045729" y="321888"/>
                  </a:cubicBezTo>
                  <a:lnTo>
                    <a:pt x="71815" y="321888"/>
                  </a:lnTo>
                  <a:cubicBezTo>
                    <a:pt x="52769" y="321888"/>
                    <a:pt x="34502" y="314321"/>
                    <a:pt x="21034" y="300854"/>
                  </a:cubicBezTo>
                  <a:cubicBezTo>
                    <a:pt x="7566" y="287386"/>
                    <a:pt x="0" y="269119"/>
                    <a:pt x="0" y="250073"/>
                  </a:cubicBezTo>
                  <a:lnTo>
                    <a:pt x="0" y="71815"/>
                  </a:lnTo>
                  <a:cubicBezTo>
                    <a:pt x="0" y="32153"/>
                    <a:pt x="32153" y="0"/>
                    <a:pt x="71815" y="0"/>
                  </a:cubicBezTo>
                  <a:close/>
                </a:path>
              </a:pathLst>
            </a:custGeom>
            <a:solidFill>
              <a:srgbClr val="C2EBE3"/>
            </a:solidFill>
          </p:spPr>
        </p:sp>
        <p:sp>
          <p:nvSpPr>
            <p:cNvPr id="8" name="TextBox 8"/>
            <p:cNvSpPr txBox="1"/>
            <p:nvPr/>
          </p:nvSpPr>
          <p:spPr>
            <a:xfrm>
              <a:off x="0" y="38100"/>
              <a:ext cx="1117545" cy="283788"/>
            </a:xfrm>
            <a:prstGeom prst="rect">
              <a:avLst/>
            </a:prstGeom>
          </p:spPr>
          <p:txBody>
            <a:bodyPr lIns="71438" tIns="71438" rIns="71438" bIns="71438" rtlCol="0" anchor="ctr"/>
            <a:lstStyle/>
            <a:p>
              <a:pPr algn="ctr">
                <a:lnSpc>
                  <a:spcPts val="3230"/>
                </a:lnSpc>
              </a:pPr>
            </a:p>
          </p:txBody>
        </p:sp>
      </p:grpSp>
      <p:grpSp>
        <p:nvGrpSpPr>
          <p:cNvPr id="9" name="Group 9"/>
          <p:cNvGrpSpPr/>
          <p:nvPr/>
        </p:nvGrpSpPr>
        <p:grpSpPr>
          <a:xfrm rot="0">
            <a:off x="13055260" y="2254402"/>
            <a:ext cx="4076966" cy="1095243"/>
            <a:chOff x="0" y="0"/>
            <a:chExt cx="1173997" cy="315384"/>
          </a:xfrm>
        </p:grpSpPr>
        <p:sp>
          <p:nvSpPr>
            <p:cNvPr id="10" name="Freeform 10"/>
            <p:cNvSpPr/>
            <p:nvPr/>
          </p:nvSpPr>
          <p:spPr>
            <a:xfrm>
              <a:off x="0" y="0"/>
              <a:ext cx="1173997" cy="315384"/>
            </a:xfrm>
            <a:custGeom>
              <a:avLst/>
              <a:gdLst/>
              <a:ahLst/>
              <a:cxnLst/>
              <a:rect l="l" t="t" r="r" b="b"/>
              <a:pathLst>
                <a:path w="1173997" h="315384">
                  <a:moveTo>
                    <a:pt x="68362" y="0"/>
                  </a:moveTo>
                  <a:lnTo>
                    <a:pt x="1105635" y="0"/>
                  </a:lnTo>
                  <a:cubicBezTo>
                    <a:pt x="1123766" y="0"/>
                    <a:pt x="1141154" y="7202"/>
                    <a:pt x="1153974" y="20023"/>
                  </a:cubicBezTo>
                  <a:cubicBezTo>
                    <a:pt x="1166795" y="32843"/>
                    <a:pt x="1173997" y="50231"/>
                    <a:pt x="1173997" y="68362"/>
                  </a:cubicBezTo>
                  <a:lnTo>
                    <a:pt x="1173997" y="247023"/>
                  </a:lnTo>
                  <a:cubicBezTo>
                    <a:pt x="1173997" y="265153"/>
                    <a:pt x="1166795" y="282541"/>
                    <a:pt x="1153974" y="295362"/>
                  </a:cubicBezTo>
                  <a:cubicBezTo>
                    <a:pt x="1141154" y="308182"/>
                    <a:pt x="1123766" y="315384"/>
                    <a:pt x="1105635" y="315384"/>
                  </a:cubicBezTo>
                  <a:lnTo>
                    <a:pt x="68362" y="315384"/>
                  </a:lnTo>
                  <a:cubicBezTo>
                    <a:pt x="50231" y="315384"/>
                    <a:pt x="32843" y="308182"/>
                    <a:pt x="20023" y="295362"/>
                  </a:cubicBezTo>
                  <a:cubicBezTo>
                    <a:pt x="7202" y="282541"/>
                    <a:pt x="0" y="265153"/>
                    <a:pt x="0" y="247023"/>
                  </a:cubicBezTo>
                  <a:lnTo>
                    <a:pt x="0" y="68362"/>
                  </a:lnTo>
                  <a:cubicBezTo>
                    <a:pt x="0" y="50231"/>
                    <a:pt x="7202" y="32843"/>
                    <a:pt x="20023" y="20023"/>
                  </a:cubicBezTo>
                  <a:cubicBezTo>
                    <a:pt x="32843" y="7202"/>
                    <a:pt x="50231" y="0"/>
                    <a:pt x="68362" y="0"/>
                  </a:cubicBezTo>
                  <a:close/>
                </a:path>
              </a:pathLst>
            </a:custGeom>
            <a:solidFill>
              <a:srgbClr val="E6BFE1"/>
            </a:solidFill>
          </p:spPr>
        </p:sp>
        <p:sp>
          <p:nvSpPr>
            <p:cNvPr id="11" name="TextBox 11"/>
            <p:cNvSpPr txBox="1"/>
            <p:nvPr/>
          </p:nvSpPr>
          <p:spPr>
            <a:xfrm>
              <a:off x="0" y="38100"/>
              <a:ext cx="1173997" cy="277284"/>
            </a:xfrm>
            <a:prstGeom prst="rect">
              <a:avLst/>
            </a:prstGeom>
          </p:spPr>
          <p:txBody>
            <a:bodyPr lIns="71438" tIns="71438" rIns="71438" bIns="71438" rtlCol="0" anchor="ctr"/>
            <a:lstStyle/>
            <a:p>
              <a:pPr algn="ctr">
                <a:lnSpc>
                  <a:spcPts val="3230"/>
                </a:lnSpc>
              </a:pPr>
            </a:p>
          </p:txBody>
        </p:sp>
      </p:grpSp>
      <p:sp>
        <p:nvSpPr>
          <p:cNvPr id="12" name="Freeform 12"/>
          <p:cNvSpPr/>
          <p:nvPr/>
        </p:nvSpPr>
        <p:spPr>
          <a:xfrm rot="-1181822">
            <a:off x="10761216" y="3182664"/>
            <a:ext cx="1664521" cy="463704"/>
          </a:xfrm>
          <a:custGeom>
            <a:avLst/>
            <a:gdLst/>
            <a:ahLst/>
            <a:cxnLst/>
            <a:rect l="l" t="t" r="r" b="b"/>
            <a:pathLst>
              <a:path w="1664521" h="463704">
                <a:moveTo>
                  <a:pt x="0" y="0"/>
                </a:moveTo>
                <a:lnTo>
                  <a:pt x="1664522" y="0"/>
                </a:lnTo>
                <a:lnTo>
                  <a:pt x="1664522" y="463704"/>
                </a:lnTo>
                <a:lnTo>
                  <a:pt x="0" y="463704"/>
                </a:lnTo>
                <a:lnTo>
                  <a:pt x="0" y="0"/>
                </a:lnTo>
                <a:close/>
              </a:path>
            </a:pathLst>
          </a:custGeom>
          <a:blipFill>
            <a:blip r:embed="rId4">
              <a:extLst>
                <a:ext uri="{96DAC541-7B7A-43D3-8B79-37D633B846F1}">
                  <asvg:svgBlip xmlns:asvg="http://schemas.microsoft.com/office/drawing/2016/SVG/main" r:embed="rId5"/>
                </a:ext>
              </a:extLst>
            </a:blip>
            <a:stretch>
              <a:fillRect l="-233085"/>
            </a:stretch>
          </a:blipFill>
        </p:spPr>
      </p:sp>
      <p:sp>
        <p:nvSpPr>
          <p:cNvPr id="13" name="TextBox 13"/>
          <p:cNvSpPr txBox="1"/>
          <p:nvPr/>
        </p:nvSpPr>
        <p:spPr>
          <a:xfrm>
            <a:off x="13370823" y="2409590"/>
            <a:ext cx="3445840" cy="842017"/>
          </a:xfrm>
          <a:prstGeom prst="rect">
            <a:avLst/>
          </a:prstGeom>
        </p:spPr>
        <p:txBody>
          <a:bodyPr lIns="0" tIns="0" rIns="0" bIns="0" rtlCol="0" anchor="t">
            <a:spAutoFit/>
          </a:bodyPr>
          <a:lstStyle/>
          <a:p>
            <a:pPr algn="ctr">
              <a:lnSpc>
                <a:spcPts val="3360"/>
              </a:lnSpc>
              <a:spcBef>
                <a:spcPct val="0"/>
              </a:spcBef>
            </a:pPr>
            <a:r>
              <a:rPr lang="en-US" sz="3200" spc="134">
                <a:solidFill>
                  <a:srgbClr val="000000"/>
                </a:solidFill>
                <a:latin typeface="Quicksand Bold" panose="00000800000000000000"/>
              </a:rPr>
              <a:t>Công nghệ sử dụng</a:t>
            </a:r>
            <a:endParaRPr lang="en-US" sz="3200" spc="134">
              <a:solidFill>
                <a:srgbClr val="000000"/>
              </a:solidFill>
              <a:latin typeface="Quicksand Bold" panose="00000800000000000000"/>
            </a:endParaRPr>
          </a:p>
        </p:txBody>
      </p:sp>
      <p:sp>
        <p:nvSpPr>
          <p:cNvPr id="14" name="Freeform 14"/>
          <p:cNvSpPr/>
          <p:nvPr/>
        </p:nvSpPr>
        <p:spPr>
          <a:xfrm rot="2037805">
            <a:off x="10579300" y="5627044"/>
            <a:ext cx="1627717" cy="453451"/>
          </a:xfrm>
          <a:custGeom>
            <a:avLst/>
            <a:gdLst/>
            <a:ahLst/>
            <a:cxnLst/>
            <a:rect l="l" t="t" r="r" b="b"/>
            <a:pathLst>
              <a:path w="1627717" h="453451">
                <a:moveTo>
                  <a:pt x="0" y="0"/>
                </a:moveTo>
                <a:lnTo>
                  <a:pt x="1627718" y="0"/>
                </a:lnTo>
                <a:lnTo>
                  <a:pt x="1627718" y="453451"/>
                </a:lnTo>
                <a:lnTo>
                  <a:pt x="0" y="453451"/>
                </a:lnTo>
                <a:lnTo>
                  <a:pt x="0" y="0"/>
                </a:lnTo>
                <a:close/>
              </a:path>
            </a:pathLst>
          </a:custGeom>
          <a:blipFill>
            <a:blip r:embed="rId4">
              <a:extLst>
                <a:ext uri="{96DAC541-7B7A-43D3-8B79-37D633B846F1}">
                  <asvg:svgBlip xmlns:asvg="http://schemas.microsoft.com/office/drawing/2016/SVG/main" r:embed="rId5"/>
                </a:ext>
              </a:extLst>
            </a:blip>
            <a:stretch>
              <a:fillRect l="-233085"/>
            </a:stretch>
          </a:blipFill>
        </p:spPr>
      </p:sp>
      <p:sp>
        <p:nvSpPr>
          <p:cNvPr id="15" name="Freeform 15"/>
          <p:cNvSpPr/>
          <p:nvPr/>
        </p:nvSpPr>
        <p:spPr>
          <a:xfrm rot="-9251653">
            <a:off x="5497947" y="3294594"/>
            <a:ext cx="1859327" cy="517973"/>
          </a:xfrm>
          <a:custGeom>
            <a:avLst/>
            <a:gdLst/>
            <a:ahLst/>
            <a:cxnLst/>
            <a:rect l="l" t="t" r="r" b="b"/>
            <a:pathLst>
              <a:path w="1859327" h="517973">
                <a:moveTo>
                  <a:pt x="0" y="0"/>
                </a:moveTo>
                <a:lnTo>
                  <a:pt x="1859327" y="0"/>
                </a:lnTo>
                <a:lnTo>
                  <a:pt x="1859327" y="517973"/>
                </a:lnTo>
                <a:lnTo>
                  <a:pt x="0" y="517973"/>
                </a:lnTo>
                <a:lnTo>
                  <a:pt x="0" y="0"/>
                </a:lnTo>
                <a:close/>
              </a:path>
            </a:pathLst>
          </a:custGeom>
          <a:blipFill>
            <a:blip r:embed="rId4">
              <a:extLst>
                <a:ext uri="{96DAC541-7B7A-43D3-8B79-37D633B846F1}">
                  <asvg:svgBlip xmlns:asvg="http://schemas.microsoft.com/office/drawing/2016/SVG/main" r:embed="rId5"/>
                </a:ext>
              </a:extLst>
            </a:blip>
            <a:stretch>
              <a:fillRect l="-233085"/>
            </a:stretch>
          </a:blipFill>
        </p:spPr>
      </p:sp>
      <p:sp>
        <p:nvSpPr>
          <p:cNvPr id="16" name="Freeform 16"/>
          <p:cNvSpPr/>
          <p:nvPr/>
        </p:nvSpPr>
        <p:spPr>
          <a:xfrm rot="9139054">
            <a:off x="6329248" y="5846327"/>
            <a:ext cx="1683489" cy="468988"/>
          </a:xfrm>
          <a:custGeom>
            <a:avLst/>
            <a:gdLst/>
            <a:ahLst/>
            <a:cxnLst/>
            <a:rect l="l" t="t" r="r" b="b"/>
            <a:pathLst>
              <a:path w="1683489" h="468988">
                <a:moveTo>
                  <a:pt x="0" y="0"/>
                </a:moveTo>
                <a:lnTo>
                  <a:pt x="1683489" y="0"/>
                </a:lnTo>
                <a:lnTo>
                  <a:pt x="1683489" y="468987"/>
                </a:lnTo>
                <a:lnTo>
                  <a:pt x="0" y="468987"/>
                </a:lnTo>
                <a:lnTo>
                  <a:pt x="0" y="0"/>
                </a:lnTo>
                <a:close/>
              </a:path>
            </a:pathLst>
          </a:custGeom>
          <a:blipFill>
            <a:blip r:embed="rId4">
              <a:extLst>
                <a:ext uri="{96DAC541-7B7A-43D3-8B79-37D633B846F1}">
                  <asvg:svgBlip xmlns:asvg="http://schemas.microsoft.com/office/drawing/2016/SVG/main" r:embed="rId5"/>
                </a:ext>
              </a:extLst>
            </a:blip>
            <a:stretch>
              <a:fillRect l="-233085"/>
            </a:stretch>
          </a:blipFill>
        </p:spPr>
      </p:sp>
      <p:sp>
        <p:nvSpPr>
          <p:cNvPr id="17" name="Freeform 17"/>
          <p:cNvSpPr/>
          <p:nvPr/>
        </p:nvSpPr>
        <p:spPr>
          <a:xfrm rot="-8261386">
            <a:off x="8522471" y="5524235"/>
            <a:ext cx="1437070" cy="1309040"/>
          </a:xfrm>
          <a:custGeom>
            <a:avLst/>
            <a:gdLst/>
            <a:ahLst/>
            <a:cxnLst/>
            <a:rect l="l" t="t" r="r" b="b"/>
            <a:pathLst>
              <a:path w="1437070" h="1309040">
                <a:moveTo>
                  <a:pt x="0" y="0"/>
                </a:moveTo>
                <a:lnTo>
                  <a:pt x="1437070" y="0"/>
                </a:lnTo>
                <a:lnTo>
                  <a:pt x="1437070" y="1309040"/>
                </a:lnTo>
                <a:lnTo>
                  <a:pt x="0" y="130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8" name="Group 18"/>
          <p:cNvGrpSpPr/>
          <p:nvPr/>
        </p:nvGrpSpPr>
        <p:grpSpPr>
          <a:xfrm rot="0">
            <a:off x="1068263" y="6326283"/>
            <a:ext cx="3951114" cy="1239880"/>
            <a:chOff x="0" y="0"/>
            <a:chExt cx="1137757" cy="357034"/>
          </a:xfrm>
        </p:grpSpPr>
        <p:sp>
          <p:nvSpPr>
            <p:cNvPr id="19" name="Freeform 19"/>
            <p:cNvSpPr/>
            <p:nvPr/>
          </p:nvSpPr>
          <p:spPr>
            <a:xfrm>
              <a:off x="0" y="0"/>
              <a:ext cx="1137757" cy="357034"/>
            </a:xfrm>
            <a:custGeom>
              <a:avLst/>
              <a:gdLst/>
              <a:ahLst/>
              <a:cxnLst/>
              <a:rect l="l" t="t" r="r" b="b"/>
              <a:pathLst>
                <a:path w="1137757" h="357034">
                  <a:moveTo>
                    <a:pt x="70539" y="0"/>
                  </a:moveTo>
                  <a:lnTo>
                    <a:pt x="1067218" y="0"/>
                  </a:lnTo>
                  <a:cubicBezTo>
                    <a:pt x="1106175" y="0"/>
                    <a:pt x="1137757" y="31582"/>
                    <a:pt x="1137757" y="70539"/>
                  </a:cubicBezTo>
                  <a:lnTo>
                    <a:pt x="1137757" y="286495"/>
                  </a:lnTo>
                  <a:cubicBezTo>
                    <a:pt x="1137757" y="325452"/>
                    <a:pt x="1106175" y="357034"/>
                    <a:pt x="1067218" y="357034"/>
                  </a:cubicBezTo>
                  <a:lnTo>
                    <a:pt x="70539" y="357034"/>
                  </a:lnTo>
                  <a:cubicBezTo>
                    <a:pt x="31582" y="357034"/>
                    <a:pt x="0" y="325452"/>
                    <a:pt x="0" y="286495"/>
                  </a:cubicBezTo>
                  <a:lnTo>
                    <a:pt x="0" y="70539"/>
                  </a:lnTo>
                  <a:cubicBezTo>
                    <a:pt x="0" y="31582"/>
                    <a:pt x="31582" y="0"/>
                    <a:pt x="70539" y="0"/>
                  </a:cubicBezTo>
                  <a:close/>
                </a:path>
              </a:pathLst>
            </a:custGeom>
            <a:solidFill>
              <a:srgbClr val="E6BFE1"/>
            </a:solidFill>
          </p:spPr>
        </p:sp>
        <p:sp>
          <p:nvSpPr>
            <p:cNvPr id="20" name="TextBox 20"/>
            <p:cNvSpPr txBox="1"/>
            <p:nvPr/>
          </p:nvSpPr>
          <p:spPr>
            <a:xfrm>
              <a:off x="0" y="38100"/>
              <a:ext cx="1137757" cy="318934"/>
            </a:xfrm>
            <a:prstGeom prst="rect">
              <a:avLst/>
            </a:prstGeom>
          </p:spPr>
          <p:txBody>
            <a:bodyPr lIns="71438" tIns="71438" rIns="71438" bIns="71438" rtlCol="0" anchor="ctr"/>
            <a:lstStyle/>
            <a:p>
              <a:pPr algn="ctr">
                <a:lnSpc>
                  <a:spcPts val="3230"/>
                </a:lnSpc>
              </a:pPr>
            </a:p>
          </p:txBody>
        </p:sp>
      </p:grpSp>
      <p:sp>
        <p:nvSpPr>
          <p:cNvPr id="21" name="TextBox 21"/>
          <p:cNvSpPr txBox="1"/>
          <p:nvPr/>
        </p:nvSpPr>
        <p:spPr>
          <a:xfrm>
            <a:off x="1068263" y="2640087"/>
            <a:ext cx="3768469" cy="476250"/>
          </a:xfrm>
          <a:prstGeom prst="rect">
            <a:avLst/>
          </a:prstGeom>
        </p:spPr>
        <p:txBody>
          <a:bodyPr lIns="0" tIns="0" rIns="0" bIns="0" rtlCol="0" anchor="t">
            <a:spAutoFit/>
          </a:bodyPr>
          <a:lstStyle/>
          <a:p>
            <a:pPr algn="ctr">
              <a:lnSpc>
                <a:spcPts val="3675"/>
              </a:lnSpc>
              <a:spcBef>
                <a:spcPct val="0"/>
              </a:spcBef>
            </a:pPr>
            <a:r>
              <a:rPr lang="en-US" sz="3500" spc="147">
                <a:solidFill>
                  <a:srgbClr val="000000"/>
                </a:solidFill>
                <a:latin typeface="Quicksand Bold" panose="00000800000000000000"/>
              </a:rPr>
              <a:t>Giới Thiệu</a:t>
            </a:r>
            <a:endParaRPr lang="en-US" sz="3500" spc="147">
              <a:solidFill>
                <a:srgbClr val="000000"/>
              </a:solidFill>
              <a:latin typeface="Quicksand Bold" panose="00000800000000000000"/>
            </a:endParaRPr>
          </a:p>
        </p:txBody>
      </p:sp>
      <p:grpSp>
        <p:nvGrpSpPr>
          <p:cNvPr id="22" name="Group 22"/>
          <p:cNvGrpSpPr/>
          <p:nvPr/>
        </p:nvGrpSpPr>
        <p:grpSpPr>
          <a:xfrm rot="0">
            <a:off x="13165670" y="6404410"/>
            <a:ext cx="4304306" cy="1083627"/>
            <a:chOff x="0" y="0"/>
            <a:chExt cx="1239461" cy="312039"/>
          </a:xfrm>
        </p:grpSpPr>
        <p:sp>
          <p:nvSpPr>
            <p:cNvPr id="23" name="Freeform 23"/>
            <p:cNvSpPr/>
            <p:nvPr/>
          </p:nvSpPr>
          <p:spPr>
            <a:xfrm>
              <a:off x="0" y="0"/>
              <a:ext cx="1239461" cy="312039"/>
            </a:xfrm>
            <a:custGeom>
              <a:avLst/>
              <a:gdLst/>
              <a:ahLst/>
              <a:cxnLst/>
              <a:rect l="l" t="t" r="r" b="b"/>
              <a:pathLst>
                <a:path w="1239461" h="312039">
                  <a:moveTo>
                    <a:pt x="64751" y="0"/>
                  </a:moveTo>
                  <a:lnTo>
                    <a:pt x="1174710" y="0"/>
                  </a:lnTo>
                  <a:cubicBezTo>
                    <a:pt x="1210471" y="0"/>
                    <a:pt x="1239461" y="28990"/>
                    <a:pt x="1239461" y="64751"/>
                  </a:cubicBezTo>
                  <a:lnTo>
                    <a:pt x="1239461" y="247288"/>
                  </a:lnTo>
                  <a:cubicBezTo>
                    <a:pt x="1239461" y="283049"/>
                    <a:pt x="1210471" y="312039"/>
                    <a:pt x="1174710" y="312039"/>
                  </a:cubicBezTo>
                  <a:lnTo>
                    <a:pt x="64751" y="312039"/>
                  </a:lnTo>
                  <a:cubicBezTo>
                    <a:pt x="47578" y="312039"/>
                    <a:pt x="31108" y="305217"/>
                    <a:pt x="18965" y="293074"/>
                  </a:cubicBezTo>
                  <a:cubicBezTo>
                    <a:pt x="6822" y="280931"/>
                    <a:pt x="0" y="264461"/>
                    <a:pt x="0" y="247288"/>
                  </a:cubicBezTo>
                  <a:lnTo>
                    <a:pt x="0" y="64751"/>
                  </a:lnTo>
                  <a:cubicBezTo>
                    <a:pt x="0" y="28990"/>
                    <a:pt x="28990" y="0"/>
                    <a:pt x="64751" y="0"/>
                  </a:cubicBezTo>
                  <a:close/>
                </a:path>
              </a:pathLst>
            </a:custGeom>
            <a:solidFill>
              <a:srgbClr val="FBC046"/>
            </a:solidFill>
          </p:spPr>
        </p:sp>
        <p:sp>
          <p:nvSpPr>
            <p:cNvPr id="24" name="TextBox 24"/>
            <p:cNvSpPr txBox="1"/>
            <p:nvPr/>
          </p:nvSpPr>
          <p:spPr>
            <a:xfrm>
              <a:off x="0" y="38100"/>
              <a:ext cx="1239461" cy="273939"/>
            </a:xfrm>
            <a:prstGeom prst="rect">
              <a:avLst/>
            </a:prstGeom>
          </p:spPr>
          <p:txBody>
            <a:bodyPr lIns="71438" tIns="71438" rIns="71438" bIns="71438" rtlCol="0" anchor="ctr"/>
            <a:lstStyle/>
            <a:p>
              <a:pPr algn="ctr">
                <a:lnSpc>
                  <a:spcPts val="3230"/>
                </a:lnSpc>
              </a:pPr>
            </a:p>
          </p:txBody>
        </p:sp>
      </p:grpSp>
      <p:sp>
        <p:nvSpPr>
          <p:cNvPr id="25" name="TextBox 25"/>
          <p:cNvSpPr txBox="1"/>
          <p:nvPr/>
        </p:nvSpPr>
        <p:spPr>
          <a:xfrm>
            <a:off x="13433588" y="6670208"/>
            <a:ext cx="3768469" cy="476250"/>
          </a:xfrm>
          <a:prstGeom prst="rect">
            <a:avLst/>
          </a:prstGeom>
        </p:spPr>
        <p:txBody>
          <a:bodyPr lIns="0" tIns="0" rIns="0" bIns="0" rtlCol="0" anchor="t">
            <a:spAutoFit/>
          </a:bodyPr>
          <a:lstStyle/>
          <a:p>
            <a:pPr algn="ctr">
              <a:lnSpc>
                <a:spcPts val="3675"/>
              </a:lnSpc>
              <a:spcBef>
                <a:spcPct val="0"/>
              </a:spcBef>
            </a:pPr>
            <a:r>
              <a:rPr lang="en-US" sz="3500" spc="147">
                <a:solidFill>
                  <a:srgbClr val="000000"/>
                </a:solidFill>
                <a:latin typeface="Quicksand Bold" panose="00000800000000000000"/>
              </a:rPr>
              <a:t>Giao Diện</a:t>
            </a:r>
            <a:endParaRPr lang="en-US" sz="3500" spc="147">
              <a:solidFill>
                <a:srgbClr val="000000"/>
              </a:solidFill>
              <a:latin typeface="Quicksand Bold" panose="00000800000000000000"/>
            </a:endParaRPr>
          </a:p>
        </p:txBody>
      </p:sp>
      <p:sp>
        <p:nvSpPr>
          <p:cNvPr id="26" name="TextBox 26"/>
          <p:cNvSpPr txBox="1"/>
          <p:nvPr/>
        </p:nvSpPr>
        <p:spPr>
          <a:xfrm>
            <a:off x="1124489" y="6736673"/>
            <a:ext cx="3768469" cy="476250"/>
          </a:xfrm>
          <a:prstGeom prst="rect">
            <a:avLst/>
          </a:prstGeom>
        </p:spPr>
        <p:txBody>
          <a:bodyPr lIns="0" tIns="0" rIns="0" bIns="0" rtlCol="0" anchor="t">
            <a:spAutoFit/>
          </a:bodyPr>
          <a:lstStyle/>
          <a:p>
            <a:pPr algn="ctr">
              <a:lnSpc>
                <a:spcPts val="3675"/>
              </a:lnSpc>
              <a:spcBef>
                <a:spcPct val="0"/>
              </a:spcBef>
            </a:pPr>
            <a:r>
              <a:rPr lang="en-US" sz="3500" spc="147">
                <a:solidFill>
                  <a:srgbClr val="000000"/>
                </a:solidFill>
                <a:latin typeface="Quicksand Bold" panose="00000800000000000000"/>
              </a:rPr>
              <a:t>Sơ Đồ ERD, UML</a:t>
            </a:r>
            <a:endParaRPr lang="en-US" sz="3500" spc="147">
              <a:solidFill>
                <a:srgbClr val="000000"/>
              </a:solidFill>
              <a:latin typeface="Quicksand Bold" panose="00000800000000000000"/>
            </a:endParaRPr>
          </a:p>
        </p:txBody>
      </p:sp>
      <p:sp>
        <p:nvSpPr>
          <p:cNvPr id="27" name="Freeform 27"/>
          <p:cNvSpPr/>
          <p:nvPr/>
        </p:nvSpPr>
        <p:spPr>
          <a:xfrm rot="5713825">
            <a:off x="8501546" y="7533284"/>
            <a:ext cx="1386909" cy="386366"/>
          </a:xfrm>
          <a:custGeom>
            <a:avLst/>
            <a:gdLst/>
            <a:ahLst/>
            <a:cxnLst/>
            <a:rect l="l" t="t" r="r" b="b"/>
            <a:pathLst>
              <a:path w="1386909" h="386366">
                <a:moveTo>
                  <a:pt x="0" y="0"/>
                </a:moveTo>
                <a:lnTo>
                  <a:pt x="1386909" y="0"/>
                </a:lnTo>
                <a:lnTo>
                  <a:pt x="1386909" y="386366"/>
                </a:lnTo>
                <a:lnTo>
                  <a:pt x="0" y="386366"/>
                </a:lnTo>
                <a:lnTo>
                  <a:pt x="0" y="0"/>
                </a:lnTo>
                <a:close/>
              </a:path>
            </a:pathLst>
          </a:custGeom>
          <a:blipFill>
            <a:blip r:embed="rId4">
              <a:extLst>
                <a:ext uri="{96DAC541-7B7A-43D3-8B79-37D633B846F1}">
                  <asvg:svgBlip xmlns:asvg="http://schemas.microsoft.com/office/drawing/2016/SVG/main" r:embed="rId5"/>
                </a:ext>
              </a:extLst>
            </a:blip>
            <a:stretch>
              <a:fillRect l="-233085"/>
            </a:stretch>
          </a:blipFill>
        </p:spPr>
      </p:sp>
      <p:grpSp>
        <p:nvGrpSpPr>
          <p:cNvPr id="28" name="Group 28"/>
          <p:cNvGrpSpPr/>
          <p:nvPr/>
        </p:nvGrpSpPr>
        <p:grpSpPr>
          <a:xfrm rot="0">
            <a:off x="7088853" y="8716487"/>
            <a:ext cx="4304306" cy="1083627"/>
            <a:chOff x="0" y="0"/>
            <a:chExt cx="1239461" cy="312039"/>
          </a:xfrm>
        </p:grpSpPr>
        <p:sp>
          <p:nvSpPr>
            <p:cNvPr id="29" name="Freeform 29"/>
            <p:cNvSpPr/>
            <p:nvPr/>
          </p:nvSpPr>
          <p:spPr>
            <a:xfrm>
              <a:off x="0" y="0"/>
              <a:ext cx="1239461" cy="312039"/>
            </a:xfrm>
            <a:custGeom>
              <a:avLst/>
              <a:gdLst/>
              <a:ahLst/>
              <a:cxnLst/>
              <a:rect l="l" t="t" r="r" b="b"/>
              <a:pathLst>
                <a:path w="1239461" h="312039">
                  <a:moveTo>
                    <a:pt x="64751" y="0"/>
                  </a:moveTo>
                  <a:lnTo>
                    <a:pt x="1174710" y="0"/>
                  </a:lnTo>
                  <a:cubicBezTo>
                    <a:pt x="1210471" y="0"/>
                    <a:pt x="1239461" y="28990"/>
                    <a:pt x="1239461" y="64751"/>
                  </a:cubicBezTo>
                  <a:lnTo>
                    <a:pt x="1239461" y="247288"/>
                  </a:lnTo>
                  <a:cubicBezTo>
                    <a:pt x="1239461" y="283049"/>
                    <a:pt x="1210471" y="312039"/>
                    <a:pt x="1174710" y="312039"/>
                  </a:cubicBezTo>
                  <a:lnTo>
                    <a:pt x="64751" y="312039"/>
                  </a:lnTo>
                  <a:cubicBezTo>
                    <a:pt x="47578" y="312039"/>
                    <a:pt x="31108" y="305217"/>
                    <a:pt x="18965" y="293074"/>
                  </a:cubicBezTo>
                  <a:cubicBezTo>
                    <a:pt x="6822" y="280931"/>
                    <a:pt x="0" y="264461"/>
                    <a:pt x="0" y="247288"/>
                  </a:cubicBezTo>
                  <a:lnTo>
                    <a:pt x="0" y="64751"/>
                  </a:lnTo>
                  <a:cubicBezTo>
                    <a:pt x="0" y="28990"/>
                    <a:pt x="28990" y="0"/>
                    <a:pt x="64751" y="0"/>
                  </a:cubicBezTo>
                  <a:close/>
                </a:path>
              </a:pathLst>
            </a:custGeom>
            <a:solidFill>
              <a:srgbClr val="FBC046"/>
            </a:solidFill>
          </p:spPr>
        </p:sp>
        <p:sp>
          <p:nvSpPr>
            <p:cNvPr id="30" name="TextBox 30"/>
            <p:cNvSpPr txBox="1"/>
            <p:nvPr/>
          </p:nvSpPr>
          <p:spPr>
            <a:xfrm>
              <a:off x="0" y="38100"/>
              <a:ext cx="1239461" cy="273939"/>
            </a:xfrm>
            <a:prstGeom prst="rect">
              <a:avLst/>
            </a:prstGeom>
          </p:spPr>
          <p:txBody>
            <a:bodyPr lIns="71438" tIns="71438" rIns="71438" bIns="71438" rtlCol="0" anchor="ctr"/>
            <a:lstStyle/>
            <a:p>
              <a:pPr algn="ctr">
                <a:lnSpc>
                  <a:spcPts val="3230"/>
                </a:lnSpc>
              </a:pPr>
            </a:p>
          </p:txBody>
        </p:sp>
      </p:grpSp>
      <p:sp>
        <p:nvSpPr>
          <p:cNvPr id="31" name="TextBox 31"/>
          <p:cNvSpPr txBox="1"/>
          <p:nvPr/>
        </p:nvSpPr>
        <p:spPr>
          <a:xfrm>
            <a:off x="7356771" y="8982285"/>
            <a:ext cx="3768469" cy="476250"/>
          </a:xfrm>
          <a:prstGeom prst="rect">
            <a:avLst/>
          </a:prstGeom>
        </p:spPr>
        <p:txBody>
          <a:bodyPr lIns="0" tIns="0" rIns="0" bIns="0" rtlCol="0" anchor="t">
            <a:spAutoFit/>
          </a:bodyPr>
          <a:lstStyle/>
          <a:p>
            <a:pPr algn="ctr">
              <a:lnSpc>
                <a:spcPts val="3675"/>
              </a:lnSpc>
              <a:spcBef>
                <a:spcPct val="0"/>
              </a:spcBef>
            </a:pPr>
            <a:r>
              <a:rPr lang="en-US" sz="3500" spc="147">
                <a:solidFill>
                  <a:srgbClr val="000000"/>
                </a:solidFill>
                <a:latin typeface="Quicksand Bold" panose="00000800000000000000"/>
              </a:rPr>
              <a:t>Kết Luận</a:t>
            </a:r>
            <a:endParaRPr lang="en-US" sz="3500" spc="147">
              <a:solidFill>
                <a:srgbClr val="000000"/>
              </a:solidFill>
              <a:latin typeface="Quicksand Bold" panose="0000080000000000000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77" b="-9277"/>
            </a:stretch>
          </a:blipFill>
        </p:spPr>
      </p:sp>
      <p:sp>
        <p:nvSpPr>
          <p:cNvPr id="3" name="TextBox 3"/>
          <p:cNvSpPr txBox="1"/>
          <p:nvPr/>
        </p:nvSpPr>
        <p:spPr>
          <a:xfrm>
            <a:off x="1334049" y="479459"/>
            <a:ext cx="15619902" cy="727075"/>
          </a:xfrm>
          <a:prstGeom prst="rect">
            <a:avLst/>
          </a:prstGeom>
        </p:spPr>
        <p:txBody>
          <a:bodyPr lIns="0" tIns="0" rIns="0" bIns="0" rtlCol="0" anchor="t">
            <a:spAutoFit/>
          </a:bodyPr>
          <a:lstStyle/>
          <a:p>
            <a:pPr algn="ctr">
              <a:lnSpc>
                <a:spcPts val="5600"/>
              </a:lnSpc>
            </a:pPr>
            <a:r>
              <a:rPr lang="en-US" sz="5000">
                <a:solidFill>
                  <a:srgbClr val="FFBD59"/>
                </a:solidFill>
                <a:latin typeface="Quicksand Bold" panose="00000800000000000000"/>
              </a:rPr>
              <a:t>- PHẦN GIỚI THIỆU -</a:t>
            </a:r>
            <a:endParaRPr lang="en-US" sz="5000">
              <a:solidFill>
                <a:srgbClr val="FFBD59"/>
              </a:solidFill>
              <a:latin typeface="Quicksand Bold" panose="00000800000000000000"/>
            </a:endParaRPr>
          </a:p>
        </p:txBody>
      </p:sp>
      <p:sp>
        <p:nvSpPr>
          <p:cNvPr id="4" name="Freeform 4"/>
          <p:cNvSpPr/>
          <p:nvPr/>
        </p:nvSpPr>
        <p:spPr>
          <a:xfrm>
            <a:off x="7507646" y="6022665"/>
            <a:ext cx="3272709" cy="3744518"/>
          </a:xfrm>
          <a:custGeom>
            <a:avLst/>
            <a:gdLst/>
            <a:ahLst/>
            <a:cxnLst/>
            <a:rect l="l" t="t" r="r" b="b"/>
            <a:pathLst>
              <a:path w="3272709" h="3744518">
                <a:moveTo>
                  <a:pt x="0" y="0"/>
                </a:moveTo>
                <a:lnTo>
                  <a:pt x="3272708" y="0"/>
                </a:lnTo>
                <a:lnTo>
                  <a:pt x="3272708" y="3744518"/>
                </a:lnTo>
                <a:lnTo>
                  <a:pt x="0" y="37445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rot="0">
            <a:off x="564097" y="2513675"/>
            <a:ext cx="6435773" cy="2528665"/>
            <a:chOff x="0" y="0"/>
            <a:chExt cx="1853236" cy="728151"/>
          </a:xfrm>
        </p:grpSpPr>
        <p:sp>
          <p:nvSpPr>
            <p:cNvPr id="6" name="Freeform 6"/>
            <p:cNvSpPr/>
            <p:nvPr/>
          </p:nvSpPr>
          <p:spPr>
            <a:xfrm>
              <a:off x="0" y="0"/>
              <a:ext cx="1853236" cy="728151"/>
            </a:xfrm>
            <a:custGeom>
              <a:avLst/>
              <a:gdLst/>
              <a:ahLst/>
              <a:cxnLst/>
              <a:rect l="l" t="t" r="r" b="b"/>
              <a:pathLst>
                <a:path w="1853236" h="728151">
                  <a:moveTo>
                    <a:pt x="43306" y="0"/>
                  </a:moveTo>
                  <a:lnTo>
                    <a:pt x="1809929" y="0"/>
                  </a:lnTo>
                  <a:cubicBezTo>
                    <a:pt x="1821415" y="0"/>
                    <a:pt x="1832430" y="4563"/>
                    <a:pt x="1840552" y="12684"/>
                  </a:cubicBezTo>
                  <a:cubicBezTo>
                    <a:pt x="1848673" y="20806"/>
                    <a:pt x="1853236" y="31821"/>
                    <a:pt x="1853236" y="43306"/>
                  </a:cubicBezTo>
                  <a:lnTo>
                    <a:pt x="1853236" y="684844"/>
                  </a:lnTo>
                  <a:cubicBezTo>
                    <a:pt x="1853236" y="708762"/>
                    <a:pt x="1833847" y="728151"/>
                    <a:pt x="1809929" y="728151"/>
                  </a:cubicBezTo>
                  <a:lnTo>
                    <a:pt x="43306" y="728151"/>
                  </a:lnTo>
                  <a:cubicBezTo>
                    <a:pt x="19389" y="728151"/>
                    <a:pt x="0" y="708762"/>
                    <a:pt x="0" y="684844"/>
                  </a:cubicBezTo>
                  <a:lnTo>
                    <a:pt x="0" y="43306"/>
                  </a:lnTo>
                  <a:cubicBezTo>
                    <a:pt x="0" y="31821"/>
                    <a:pt x="4563" y="20806"/>
                    <a:pt x="12684" y="12684"/>
                  </a:cubicBezTo>
                  <a:cubicBezTo>
                    <a:pt x="20806" y="4563"/>
                    <a:pt x="31821" y="0"/>
                    <a:pt x="43306" y="0"/>
                  </a:cubicBezTo>
                  <a:close/>
                </a:path>
              </a:pathLst>
            </a:custGeom>
            <a:solidFill>
              <a:srgbClr val="5CE1E6"/>
            </a:solidFill>
          </p:spPr>
        </p:sp>
        <p:sp>
          <p:nvSpPr>
            <p:cNvPr id="7" name="TextBox 7"/>
            <p:cNvSpPr txBox="1"/>
            <p:nvPr/>
          </p:nvSpPr>
          <p:spPr>
            <a:xfrm>
              <a:off x="0" y="28575"/>
              <a:ext cx="1853236" cy="699576"/>
            </a:xfrm>
            <a:prstGeom prst="rect">
              <a:avLst/>
            </a:prstGeom>
          </p:spPr>
          <p:txBody>
            <a:bodyPr lIns="71438" tIns="71438" rIns="71438" bIns="71438" rtlCol="0" anchor="ctr"/>
            <a:lstStyle/>
            <a:p>
              <a:pPr algn="ctr">
                <a:lnSpc>
                  <a:spcPts val="2180"/>
                </a:lnSpc>
              </a:pPr>
            </a:p>
          </p:txBody>
        </p:sp>
      </p:grpSp>
      <p:grpSp>
        <p:nvGrpSpPr>
          <p:cNvPr id="8" name="Group 8"/>
          <p:cNvGrpSpPr/>
          <p:nvPr/>
        </p:nvGrpSpPr>
        <p:grpSpPr>
          <a:xfrm rot="0">
            <a:off x="564097" y="6515653"/>
            <a:ext cx="4903650" cy="2742647"/>
            <a:chOff x="0" y="0"/>
            <a:chExt cx="1412048" cy="789768"/>
          </a:xfrm>
        </p:grpSpPr>
        <p:sp>
          <p:nvSpPr>
            <p:cNvPr id="9" name="Freeform 9"/>
            <p:cNvSpPr/>
            <p:nvPr/>
          </p:nvSpPr>
          <p:spPr>
            <a:xfrm>
              <a:off x="0" y="0"/>
              <a:ext cx="1412048" cy="789768"/>
            </a:xfrm>
            <a:custGeom>
              <a:avLst/>
              <a:gdLst/>
              <a:ahLst/>
              <a:cxnLst/>
              <a:rect l="l" t="t" r="r" b="b"/>
              <a:pathLst>
                <a:path w="1412048" h="789768">
                  <a:moveTo>
                    <a:pt x="56837" y="0"/>
                  </a:moveTo>
                  <a:lnTo>
                    <a:pt x="1355211" y="0"/>
                  </a:lnTo>
                  <a:cubicBezTo>
                    <a:pt x="1386601" y="0"/>
                    <a:pt x="1412048" y="25447"/>
                    <a:pt x="1412048" y="56837"/>
                  </a:cubicBezTo>
                  <a:lnTo>
                    <a:pt x="1412048" y="732931"/>
                  </a:lnTo>
                  <a:cubicBezTo>
                    <a:pt x="1412048" y="748005"/>
                    <a:pt x="1406059" y="762462"/>
                    <a:pt x="1395400" y="773121"/>
                  </a:cubicBezTo>
                  <a:cubicBezTo>
                    <a:pt x="1384741" y="783780"/>
                    <a:pt x="1370285" y="789768"/>
                    <a:pt x="1355211" y="789768"/>
                  </a:cubicBezTo>
                  <a:lnTo>
                    <a:pt x="56837" y="789768"/>
                  </a:lnTo>
                  <a:cubicBezTo>
                    <a:pt x="25447" y="789768"/>
                    <a:pt x="0" y="764322"/>
                    <a:pt x="0" y="732931"/>
                  </a:cubicBezTo>
                  <a:lnTo>
                    <a:pt x="0" y="56837"/>
                  </a:lnTo>
                  <a:cubicBezTo>
                    <a:pt x="0" y="25447"/>
                    <a:pt x="25447" y="0"/>
                    <a:pt x="56837" y="0"/>
                  </a:cubicBezTo>
                  <a:close/>
                </a:path>
              </a:pathLst>
            </a:custGeom>
            <a:solidFill>
              <a:srgbClr val="D9D9D9"/>
            </a:solidFill>
          </p:spPr>
        </p:sp>
        <p:sp>
          <p:nvSpPr>
            <p:cNvPr id="10" name="TextBox 10"/>
            <p:cNvSpPr txBox="1"/>
            <p:nvPr/>
          </p:nvSpPr>
          <p:spPr>
            <a:xfrm>
              <a:off x="0" y="28575"/>
              <a:ext cx="1412048" cy="761193"/>
            </a:xfrm>
            <a:prstGeom prst="rect">
              <a:avLst/>
            </a:prstGeom>
          </p:spPr>
          <p:txBody>
            <a:bodyPr lIns="71438" tIns="71438" rIns="71438" bIns="71438" rtlCol="0" anchor="ctr"/>
            <a:lstStyle/>
            <a:p>
              <a:pPr algn="ctr">
                <a:lnSpc>
                  <a:spcPts val="2285"/>
                </a:lnSpc>
              </a:pPr>
            </a:p>
            <a:p>
              <a:pPr algn="ctr">
                <a:lnSpc>
                  <a:spcPts val="2285"/>
                </a:lnSpc>
              </a:pPr>
            </a:p>
          </p:txBody>
        </p:sp>
      </p:grpSp>
      <p:sp>
        <p:nvSpPr>
          <p:cNvPr id="11" name="Freeform 11"/>
          <p:cNvSpPr/>
          <p:nvPr/>
        </p:nvSpPr>
        <p:spPr>
          <a:xfrm rot="-10511353">
            <a:off x="6033956" y="7221886"/>
            <a:ext cx="1345939" cy="611817"/>
          </a:xfrm>
          <a:custGeom>
            <a:avLst/>
            <a:gdLst/>
            <a:ahLst/>
            <a:cxnLst/>
            <a:rect l="l" t="t" r="r" b="b"/>
            <a:pathLst>
              <a:path w="1345939" h="611817">
                <a:moveTo>
                  <a:pt x="0" y="0"/>
                </a:moveTo>
                <a:lnTo>
                  <a:pt x="1345939" y="0"/>
                </a:lnTo>
                <a:lnTo>
                  <a:pt x="1345939" y="611816"/>
                </a:lnTo>
                <a:lnTo>
                  <a:pt x="0" y="611816"/>
                </a:lnTo>
                <a:lnTo>
                  <a:pt x="0" y="0"/>
                </a:lnTo>
                <a:close/>
              </a:path>
            </a:pathLst>
          </a:custGeom>
          <a:blipFill>
            <a:blip r:embed="rId4">
              <a:extLst>
                <a:ext uri="{96DAC541-7B7A-43D3-8B79-37D633B846F1}">
                  <asvg:svgBlip xmlns:asvg="http://schemas.microsoft.com/office/drawing/2016/SVG/main" r:embed="rId5"/>
                </a:ext>
              </a:extLst>
            </a:blip>
            <a:stretch>
              <a:fillRect l="-443501"/>
            </a:stretch>
          </a:blipFill>
        </p:spPr>
      </p:sp>
      <p:sp>
        <p:nvSpPr>
          <p:cNvPr id="12" name="Freeform 12"/>
          <p:cNvSpPr/>
          <p:nvPr/>
        </p:nvSpPr>
        <p:spPr>
          <a:xfrm rot="304285">
            <a:off x="10700295" y="7224816"/>
            <a:ext cx="1345939" cy="611817"/>
          </a:xfrm>
          <a:custGeom>
            <a:avLst/>
            <a:gdLst/>
            <a:ahLst/>
            <a:cxnLst/>
            <a:rect l="l" t="t" r="r" b="b"/>
            <a:pathLst>
              <a:path w="1345939" h="611817">
                <a:moveTo>
                  <a:pt x="0" y="0"/>
                </a:moveTo>
                <a:lnTo>
                  <a:pt x="1345938" y="0"/>
                </a:lnTo>
                <a:lnTo>
                  <a:pt x="1345938" y="611817"/>
                </a:lnTo>
                <a:lnTo>
                  <a:pt x="0" y="611817"/>
                </a:lnTo>
                <a:lnTo>
                  <a:pt x="0" y="0"/>
                </a:lnTo>
                <a:close/>
              </a:path>
            </a:pathLst>
          </a:custGeom>
          <a:blipFill>
            <a:blip r:embed="rId4">
              <a:extLst>
                <a:ext uri="{96DAC541-7B7A-43D3-8B79-37D633B846F1}">
                  <asvg:svgBlip xmlns:asvg="http://schemas.microsoft.com/office/drawing/2016/SVG/main" r:embed="rId5"/>
                </a:ext>
              </a:extLst>
            </a:blip>
            <a:stretch>
              <a:fillRect l="-443501"/>
            </a:stretch>
          </a:blipFill>
        </p:spPr>
      </p:sp>
      <p:sp>
        <p:nvSpPr>
          <p:cNvPr id="13" name="Freeform 13"/>
          <p:cNvSpPr/>
          <p:nvPr/>
        </p:nvSpPr>
        <p:spPr>
          <a:xfrm rot="-7763420">
            <a:off x="7501038" y="5311973"/>
            <a:ext cx="937668" cy="426231"/>
          </a:xfrm>
          <a:custGeom>
            <a:avLst/>
            <a:gdLst/>
            <a:ahLst/>
            <a:cxnLst/>
            <a:rect l="l" t="t" r="r" b="b"/>
            <a:pathLst>
              <a:path w="937668" h="426231">
                <a:moveTo>
                  <a:pt x="0" y="0"/>
                </a:moveTo>
                <a:lnTo>
                  <a:pt x="937668" y="0"/>
                </a:lnTo>
                <a:lnTo>
                  <a:pt x="937668" y="426231"/>
                </a:lnTo>
                <a:lnTo>
                  <a:pt x="0" y="426231"/>
                </a:lnTo>
                <a:lnTo>
                  <a:pt x="0" y="0"/>
                </a:lnTo>
                <a:close/>
              </a:path>
            </a:pathLst>
          </a:custGeom>
          <a:blipFill>
            <a:blip r:embed="rId4">
              <a:extLst>
                <a:ext uri="{96DAC541-7B7A-43D3-8B79-37D633B846F1}">
                  <asvg:svgBlip xmlns:asvg="http://schemas.microsoft.com/office/drawing/2016/SVG/main" r:embed="rId5"/>
                </a:ext>
              </a:extLst>
            </a:blip>
            <a:stretch>
              <a:fillRect l="-443501"/>
            </a:stretch>
          </a:blipFill>
        </p:spPr>
      </p:sp>
      <p:grpSp>
        <p:nvGrpSpPr>
          <p:cNvPr id="14" name="Group 14"/>
          <p:cNvGrpSpPr/>
          <p:nvPr/>
        </p:nvGrpSpPr>
        <p:grpSpPr>
          <a:xfrm rot="0">
            <a:off x="12615554" y="6507232"/>
            <a:ext cx="5036890" cy="2751068"/>
            <a:chOff x="0" y="0"/>
            <a:chExt cx="1450415" cy="792193"/>
          </a:xfrm>
        </p:grpSpPr>
        <p:sp>
          <p:nvSpPr>
            <p:cNvPr id="15" name="Freeform 15"/>
            <p:cNvSpPr/>
            <p:nvPr/>
          </p:nvSpPr>
          <p:spPr>
            <a:xfrm>
              <a:off x="0" y="0"/>
              <a:ext cx="1450415" cy="792194"/>
            </a:xfrm>
            <a:custGeom>
              <a:avLst/>
              <a:gdLst/>
              <a:ahLst/>
              <a:cxnLst/>
              <a:rect l="l" t="t" r="r" b="b"/>
              <a:pathLst>
                <a:path w="1450415" h="792194">
                  <a:moveTo>
                    <a:pt x="55334" y="0"/>
                  </a:moveTo>
                  <a:lnTo>
                    <a:pt x="1395082" y="0"/>
                  </a:lnTo>
                  <a:cubicBezTo>
                    <a:pt x="1409757" y="0"/>
                    <a:pt x="1423831" y="5830"/>
                    <a:pt x="1434208" y="16207"/>
                  </a:cubicBezTo>
                  <a:cubicBezTo>
                    <a:pt x="1444585" y="26584"/>
                    <a:pt x="1450415" y="40658"/>
                    <a:pt x="1450415" y="55334"/>
                  </a:cubicBezTo>
                  <a:lnTo>
                    <a:pt x="1450415" y="736860"/>
                  </a:lnTo>
                  <a:cubicBezTo>
                    <a:pt x="1450415" y="751535"/>
                    <a:pt x="1444585" y="765610"/>
                    <a:pt x="1434208" y="775987"/>
                  </a:cubicBezTo>
                  <a:cubicBezTo>
                    <a:pt x="1423831" y="786364"/>
                    <a:pt x="1409757" y="792194"/>
                    <a:pt x="1395082" y="792194"/>
                  </a:cubicBezTo>
                  <a:lnTo>
                    <a:pt x="55334" y="792194"/>
                  </a:lnTo>
                  <a:cubicBezTo>
                    <a:pt x="24774" y="792194"/>
                    <a:pt x="0" y="767420"/>
                    <a:pt x="0" y="736860"/>
                  </a:cubicBezTo>
                  <a:lnTo>
                    <a:pt x="0" y="55334"/>
                  </a:lnTo>
                  <a:cubicBezTo>
                    <a:pt x="0" y="24774"/>
                    <a:pt x="24774" y="0"/>
                    <a:pt x="55334" y="0"/>
                  </a:cubicBezTo>
                  <a:close/>
                </a:path>
              </a:pathLst>
            </a:custGeom>
            <a:solidFill>
              <a:srgbClr val="C1FF72"/>
            </a:solidFill>
          </p:spPr>
        </p:sp>
        <p:sp>
          <p:nvSpPr>
            <p:cNvPr id="16" name="TextBox 16"/>
            <p:cNvSpPr txBox="1"/>
            <p:nvPr/>
          </p:nvSpPr>
          <p:spPr>
            <a:xfrm>
              <a:off x="0" y="28575"/>
              <a:ext cx="1450415" cy="763618"/>
            </a:xfrm>
            <a:prstGeom prst="rect">
              <a:avLst/>
            </a:prstGeom>
          </p:spPr>
          <p:txBody>
            <a:bodyPr lIns="71438" tIns="71438" rIns="71438" bIns="71438" rtlCol="0" anchor="ctr"/>
            <a:lstStyle/>
            <a:p>
              <a:pPr algn="ctr">
                <a:lnSpc>
                  <a:spcPts val="2285"/>
                </a:lnSpc>
              </a:pPr>
            </a:p>
          </p:txBody>
        </p:sp>
      </p:grpSp>
      <p:grpSp>
        <p:nvGrpSpPr>
          <p:cNvPr id="17" name="Group 17"/>
          <p:cNvGrpSpPr/>
          <p:nvPr/>
        </p:nvGrpSpPr>
        <p:grpSpPr>
          <a:xfrm rot="0">
            <a:off x="11301805" y="2513675"/>
            <a:ext cx="6350639" cy="2528665"/>
            <a:chOff x="0" y="0"/>
            <a:chExt cx="1828721" cy="728151"/>
          </a:xfrm>
        </p:grpSpPr>
        <p:sp>
          <p:nvSpPr>
            <p:cNvPr id="18" name="Freeform 18"/>
            <p:cNvSpPr/>
            <p:nvPr/>
          </p:nvSpPr>
          <p:spPr>
            <a:xfrm>
              <a:off x="0" y="0"/>
              <a:ext cx="1828721" cy="728151"/>
            </a:xfrm>
            <a:custGeom>
              <a:avLst/>
              <a:gdLst/>
              <a:ahLst/>
              <a:cxnLst/>
              <a:rect l="l" t="t" r="r" b="b"/>
              <a:pathLst>
                <a:path w="1828721" h="728151">
                  <a:moveTo>
                    <a:pt x="43887" y="0"/>
                  </a:moveTo>
                  <a:lnTo>
                    <a:pt x="1784834" y="0"/>
                  </a:lnTo>
                  <a:cubicBezTo>
                    <a:pt x="1796473" y="0"/>
                    <a:pt x="1807636" y="4624"/>
                    <a:pt x="1815866" y="12854"/>
                  </a:cubicBezTo>
                  <a:cubicBezTo>
                    <a:pt x="1824097" y="21085"/>
                    <a:pt x="1828721" y="32247"/>
                    <a:pt x="1828721" y="43887"/>
                  </a:cubicBezTo>
                  <a:lnTo>
                    <a:pt x="1828721" y="684264"/>
                  </a:lnTo>
                  <a:cubicBezTo>
                    <a:pt x="1828721" y="708502"/>
                    <a:pt x="1809072" y="728151"/>
                    <a:pt x="1784834" y="728151"/>
                  </a:cubicBezTo>
                  <a:lnTo>
                    <a:pt x="43887" y="728151"/>
                  </a:lnTo>
                  <a:cubicBezTo>
                    <a:pt x="19649" y="728151"/>
                    <a:pt x="0" y="708502"/>
                    <a:pt x="0" y="684264"/>
                  </a:cubicBezTo>
                  <a:lnTo>
                    <a:pt x="0" y="43887"/>
                  </a:lnTo>
                  <a:cubicBezTo>
                    <a:pt x="0" y="19649"/>
                    <a:pt x="19649" y="0"/>
                    <a:pt x="43887" y="0"/>
                  </a:cubicBezTo>
                  <a:close/>
                </a:path>
              </a:pathLst>
            </a:custGeom>
            <a:solidFill>
              <a:srgbClr val="D5AFFF"/>
            </a:solidFill>
          </p:spPr>
        </p:sp>
        <p:sp>
          <p:nvSpPr>
            <p:cNvPr id="19" name="TextBox 19"/>
            <p:cNvSpPr txBox="1"/>
            <p:nvPr/>
          </p:nvSpPr>
          <p:spPr>
            <a:xfrm>
              <a:off x="0" y="28575"/>
              <a:ext cx="1828721" cy="699576"/>
            </a:xfrm>
            <a:prstGeom prst="rect">
              <a:avLst/>
            </a:prstGeom>
          </p:spPr>
          <p:txBody>
            <a:bodyPr lIns="71438" tIns="71438" rIns="71438" bIns="71438" rtlCol="0" anchor="ctr"/>
            <a:lstStyle/>
            <a:p>
              <a:pPr algn="ctr">
                <a:lnSpc>
                  <a:spcPts val="2495"/>
                </a:lnSpc>
              </a:pPr>
            </a:p>
            <a:p>
              <a:pPr algn="ctr">
                <a:lnSpc>
                  <a:spcPts val="2495"/>
                </a:lnSpc>
              </a:pPr>
            </a:p>
            <a:p>
              <a:pPr algn="ctr">
                <a:lnSpc>
                  <a:spcPts val="2495"/>
                </a:lnSpc>
              </a:pPr>
            </a:p>
            <a:p>
              <a:pPr algn="ctr">
                <a:lnSpc>
                  <a:spcPts val="2495"/>
                </a:lnSpc>
              </a:pPr>
            </a:p>
          </p:txBody>
        </p:sp>
      </p:grpSp>
      <p:sp>
        <p:nvSpPr>
          <p:cNvPr id="20" name="Freeform 20"/>
          <p:cNvSpPr/>
          <p:nvPr/>
        </p:nvSpPr>
        <p:spPr>
          <a:xfrm rot="-2892081">
            <a:off x="9768349" y="5319992"/>
            <a:ext cx="935008" cy="425022"/>
          </a:xfrm>
          <a:custGeom>
            <a:avLst/>
            <a:gdLst/>
            <a:ahLst/>
            <a:cxnLst/>
            <a:rect l="l" t="t" r="r" b="b"/>
            <a:pathLst>
              <a:path w="935008" h="425022">
                <a:moveTo>
                  <a:pt x="0" y="0"/>
                </a:moveTo>
                <a:lnTo>
                  <a:pt x="935008" y="0"/>
                </a:lnTo>
                <a:lnTo>
                  <a:pt x="935008" y="425022"/>
                </a:lnTo>
                <a:lnTo>
                  <a:pt x="0" y="425022"/>
                </a:lnTo>
                <a:lnTo>
                  <a:pt x="0" y="0"/>
                </a:lnTo>
                <a:close/>
              </a:path>
            </a:pathLst>
          </a:custGeom>
          <a:blipFill>
            <a:blip r:embed="rId4">
              <a:extLst>
                <a:ext uri="{96DAC541-7B7A-43D3-8B79-37D633B846F1}">
                  <asvg:svgBlip xmlns:asvg="http://schemas.microsoft.com/office/drawing/2016/SVG/main" r:embed="rId5"/>
                </a:ext>
              </a:extLst>
            </a:blip>
            <a:stretch>
              <a:fillRect l="-443501"/>
            </a:stretch>
          </a:blipFill>
        </p:spPr>
      </p:sp>
      <p:sp>
        <p:nvSpPr>
          <p:cNvPr id="21" name="TextBox 21"/>
          <p:cNvSpPr txBox="1"/>
          <p:nvPr/>
        </p:nvSpPr>
        <p:spPr>
          <a:xfrm>
            <a:off x="564097" y="2811220"/>
            <a:ext cx="6260006" cy="1962150"/>
          </a:xfrm>
          <a:prstGeom prst="rect">
            <a:avLst/>
          </a:prstGeom>
        </p:spPr>
        <p:txBody>
          <a:bodyPr lIns="0" tIns="0" rIns="0" bIns="0" rtlCol="0" anchor="t">
            <a:spAutoFit/>
          </a:bodyPr>
          <a:lstStyle/>
          <a:p>
            <a:pPr marL="539750" lvl="1" indent="-269875" algn="l">
              <a:lnSpc>
                <a:spcPts val="2625"/>
              </a:lnSpc>
              <a:spcBef>
                <a:spcPct val="0"/>
              </a:spcBef>
              <a:buFont typeface="Arial" panose="020B0604020202020204"/>
              <a:buChar char="•"/>
            </a:pPr>
            <a:r>
              <a:rPr lang="en-US" sz="2500" spc="104">
                <a:solidFill>
                  <a:srgbClr val="000000"/>
                </a:solidFill>
                <a:latin typeface="Quicksand Bold" panose="00000800000000000000"/>
              </a:rPr>
              <a:t>Website - Quản lý công việc được nhóm chúng em tham khảo và được làm từ API và kết hợp với ASP.NET core ngoài ra còn được sử dụng SQL Server để lưu trữ dữ liệu.</a:t>
            </a:r>
            <a:endParaRPr lang="en-US" sz="2500" spc="104">
              <a:solidFill>
                <a:srgbClr val="000000"/>
              </a:solidFill>
              <a:latin typeface="Quicksand Bold" panose="00000800000000000000"/>
            </a:endParaRPr>
          </a:p>
        </p:txBody>
      </p:sp>
      <p:sp>
        <p:nvSpPr>
          <p:cNvPr id="22" name="TextBox 22"/>
          <p:cNvSpPr txBox="1"/>
          <p:nvPr/>
        </p:nvSpPr>
        <p:spPr>
          <a:xfrm>
            <a:off x="564097" y="6760351"/>
            <a:ext cx="4705893" cy="2286000"/>
          </a:xfrm>
          <a:prstGeom prst="rect">
            <a:avLst/>
          </a:prstGeom>
        </p:spPr>
        <p:txBody>
          <a:bodyPr lIns="0" tIns="0" rIns="0" bIns="0" rtlCol="0" anchor="t">
            <a:spAutoFit/>
          </a:bodyPr>
          <a:lstStyle/>
          <a:p>
            <a:pPr algn="l">
              <a:lnSpc>
                <a:spcPts val="2625"/>
              </a:lnSpc>
            </a:pPr>
            <a:r>
              <a:rPr lang="en-US" sz="2500" spc="104">
                <a:solidFill>
                  <a:srgbClr val="000000"/>
                </a:solidFill>
                <a:latin typeface="Quicksand Bold" panose="00000800000000000000"/>
              </a:rPr>
              <a:t>  - Quyền Leader : </a:t>
            </a:r>
            <a:endParaRPr lang="en-US" sz="2500" spc="104">
              <a:solidFill>
                <a:srgbClr val="000000"/>
              </a:solidFill>
              <a:latin typeface="Quicksand Bold" panose="00000800000000000000"/>
            </a:endParaRPr>
          </a:p>
          <a:p>
            <a:pPr marL="539750" lvl="1" indent="-269875" algn="l">
              <a:lnSpc>
                <a:spcPts val="2625"/>
              </a:lnSpc>
              <a:spcBef>
                <a:spcPct val="0"/>
              </a:spcBef>
              <a:buFont typeface="Arial" panose="020B0604020202020204"/>
              <a:buChar char="•"/>
            </a:pPr>
            <a:r>
              <a:rPr lang="en-US" sz="2500" spc="104">
                <a:solidFill>
                  <a:srgbClr val="000000"/>
                </a:solidFill>
                <a:latin typeface="Quicksand Bold" panose="00000800000000000000"/>
              </a:rPr>
              <a:t>Sau khi đăng nhập đúng tài khoản và mật khẩu sẽ được cấp quyền tìm kiếm, thêm, xóa, sửa và xem chi tiết công việc và nhân viên.</a:t>
            </a:r>
            <a:endParaRPr lang="en-US" sz="2500" spc="104">
              <a:solidFill>
                <a:srgbClr val="000000"/>
              </a:solidFill>
              <a:latin typeface="Quicksand Bold" panose="00000800000000000000"/>
            </a:endParaRPr>
          </a:p>
        </p:txBody>
      </p:sp>
      <p:sp>
        <p:nvSpPr>
          <p:cNvPr id="23" name="TextBox 23"/>
          <p:cNvSpPr txBox="1"/>
          <p:nvPr/>
        </p:nvSpPr>
        <p:spPr>
          <a:xfrm>
            <a:off x="11301805" y="2811220"/>
            <a:ext cx="6282589" cy="1962150"/>
          </a:xfrm>
          <a:prstGeom prst="rect">
            <a:avLst/>
          </a:prstGeom>
        </p:spPr>
        <p:txBody>
          <a:bodyPr lIns="0" tIns="0" rIns="0" bIns="0" rtlCol="0" anchor="t">
            <a:spAutoFit/>
          </a:bodyPr>
          <a:lstStyle/>
          <a:p>
            <a:pPr marL="539750" lvl="1" indent="-269875" algn="l">
              <a:lnSpc>
                <a:spcPts val="2625"/>
              </a:lnSpc>
              <a:buFont typeface="Arial" panose="020B0604020202020204"/>
              <a:buChar char="•"/>
            </a:pPr>
            <a:r>
              <a:rPr lang="en-US" sz="2500" spc="104">
                <a:solidFill>
                  <a:srgbClr val="000000"/>
                </a:solidFill>
                <a:latin typeface="Quicksand Bold" panose="00000800000000000000"/>
              </a:rPr>
              <a:t>Website - Quản lý công việc được sử dụng Identity và IdentityServer để xác thực và ủy quyền. </a:t>
            </a:r>
            <a:endParaRPr lang="en-US" sz="2500" spc="104">
              <a:solidFill>
                <a:srgbClr val="000000"/>
              </a:solidFill>
              <a:latin typeface="Quicksand Bold" panose="00000800000000000000"/>
            </a:endParaRPr>
          </a:p>
          <a:p>
            <a:pPr algn="l">
              <a:lnSpc>
                <a:spcPts val="2625"/>
              </a:lnSpc>
            </a:pPr>
          </a:p>
          <a:p>
            <a:pPr marL="539750" lvl="1" indent="-269875" algn="l">
              <a:lnSpc>
                <a:spcPts val="2625"/>
              </a:lnSpc>
              <a:buFont typeface="Arial" panose="020B0604020202020204"/>
              <a:buChar char="•"/>
            </a:pPr>
            <a:r>
              <a:rPr lang="en-US" sz="2500" spc="104">
                <a:solidFill>
                  <a:srgbClr val="000000"/>
                </a:solidFill>
                <a:latin typeface="Quicksand Bold" panose="00000800000000000000"/>
              </a:rPr>
              <a:t>Đ</a:t>
            </a:r>
            <a:r>
              <a:rPr lang="en-US" sz="2500" spc="104">
                <a:solidFill>
                  <a:srgbClr val="000000"/>
                </a:solidFill>
                <a:latin typeface="Quicksand Bold" panose="00000800000000000000"/>
              </a:rPr>
              <a:t>ược chia thành 2 quyền chính đó là : Quyền Leader và Quyền Staff.</a:t>
            </a:r>
            <a:endParaRPr lang="en-US" sz="2500" spc="104">
              <a:solidFill>
                <a:srgbClr val="000000"/>
              </a:solidFill>
              <a:latin typeface="Quicksand Bold" panose="00000800000000000000"/>
            </a:endParaRPr>
          </a:p>
        </p:txBody>
      </p:sp>
      <p:sp>
        <p:nvSpPr>
          <p:cNvPr id="24" name="TextBox 24"/>
          <p:cNvSpPr txBox="1"/>
          <p:nvPr/>
        </p:nvSpPr>
        <p:spPr>
          <a:xfrm>
            <a:off x="12676425" y="6760351"/>
            <a:ext cx="4705893" cy="1962150"/>
          </a:xfrm>
          <a:prstGeom prst="rect">
            <a:avLst/>
          </a:prstGeom>
        </p:spPr>
        <p:txBody>
          <a:bodyPr lIns="0" tIns="0" rIns="0" bIns="0" rtlCol="0" anchor="t">
            <a:spAutoFit/>
          </a:bodyPr>
          <a:lstStyle/>
          <a:p>
            <a:pPr algn="l">
              <a:lnSpc>
                <a:spcPts val="2625"/>
              </a:lnSpc>
            </a:pPr>
            <a:r>
              <a:rPr lang="en-US" sz="2500" spc="104">
                <a:solidFill>
                  <a:srgbClr val="000000"/>
                </a:solidFill>
                <a:latin typeface="Quicksand Bold" panose="00000800000000000000"/>
              </a:rPr>
              <a:t>  - Quyền Staff : </a:t>
            </a:r>
            <a:endParaRPr lang="en-US" sz="2500" spc="104">
              <a:solidFill>
                <a:srgbClr val="000000"/>
              </a:solidFill>
              <a:latin typeface="Quicksand Bold" panose="00000800000000000000"/>
            </a:endParaRPr>
          </a:p>
          <a:p>
            <a:pPr marL="539750" lvl="1" indent="-269875" algn="l">
              <a:lnSpc>
                <a:spcPts val="2625"/>
              </a:lnSpc>
              <a:spcBef>
                <a:spcPct val="0"/>
              </a:spcBef>
              <a:buFont typeface="Arial" panose="020B0604020202020204"/>
              <a:buChar char="•"/>
            </a:pPr>
            <a:r>
              <a:rPr lang="en-US" sz="2500" spc="104">
                <a:solidFill>
                  <a:srgbClr val="000000"/>
                </a:solidFill>
                <a:latin typeface="Quicksand Bold" panose="00000800000000000000"/>
              </a:rPr>
              <a:t>Sau khi đăng nhập đúng tài khoản và mật khẩu nhân viên chỉ được cấp quyền tìm kiếm và xem chi tiết công việc.</a:t>
            </a:r>
            <a:endParaRPr lang="en-US" sz="2500" spc="104">
              <a:solidFill>
                <a:srgbClr val="000000"/>
              </a:solidFill>
              <a:latin typeface="Quicksand Bold" panose="0000080000000000000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200" y="-1143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77" b="-9277"/>
            </a:stretch>
          </a:blipFill>
        </p:spPr>
      </p:sp>
      <p:sp>
        <p:nvSpPr>
          <p:cNvPr id="3" name="TextBox 3"/>
          <p:cNvSpPr txBox="1"/>
          <p:nvPr/>
        </p:nvSpPr>
        <p:spPr>
          <a:xfrm>
            <a:off x="1334049" y="373380"/>
            <a:ext cx="15619902" cy="727075"/>
          </a:xfrm>
          <a:prstGeom prst="rect">
            <a:avLst/>
          </a:prstGeom>
        </p:spPr>
        <p:txBody>
          <a:bodyPr lIns="0" tIns="0" rIns="0" bIns="0" rtlCol="0" anchor="t">
            <a:spAutoFit/>
          </a:bodyPr>
          <a:lstStyle/>
          <a:p>
            <a:pPr algn="ctr">
              <a:lnSpc>
                <a:spcPts val="5600"/>
              </a:lnSpc>
              <a:spcBef>
                <a:spcPct val="0"/>
              </a:spcBef>
            </a:pPr>
            <a:r>
              <a:rPr lang="en-US" sz="5000">
                <a:solidFill>
                  <a:srgbClr val="FFBD59"/>
                </a:solidFill>
                <a:latin typeface="Quicksand Bold" panose="00000800000000000000"/>
              </a:rPr>
              <a:t> - CÔNG NGHỆ SỬ DỤNG -</a:t>
            </a:r>
            <a:endParaRPr lang="en-US" sz="5000">
              <a:solidFill>
                <a:srgbClr val="FFBD59"/>
              </a:solidFill>
              <a:latin typeface="Quicksand Bold" panose="00000800000000000000"/>
            </a:endParaRPr>
          </a:p>
        </p:txBody>
      </p:sp>
      <p:grpSp>
        <p:nvGrpSpPr>
          <p:cNvPr id="4" name="Group 4"/>
          <p:cNvGrpSpPr/>
          <p:nvPr/>
        </p:nvGrpSpPr>
        <p:grpSpPr>
          <a:xfrm rot="0">
            <a:off x="2146112" y="4024050"/>
            <a:ext cx="1936750" cy="1778635"/>
            <a:chOff x="0" y="0"/>
            <a:chExt cx="2582333" cy="2371513"/>
          </a:xfrm>
        </p:grpSpPr>
        <p:sp>
          <p:nvSpPr>
            <p:cNvPr id="5" name="Freeform 5"/>
            <p:cNvSpPr/>
            <p:nvPr/>
          </p:nvSpPr>
          <p:spPr>
            <a:xfrm>
              <a:off x="0" y="0"/>
              <a:ext cx="2582291" cy="2371471"/>
            </a:xfrm>
            <a:custGeom>
              <a:avLst/>
              <a:gdLst/>
              <a:ahLst/>
              <a:cxnLst/>
              <a:rect l="l" t="t" r="r" b="b"/>
              <a:pathLst>
                <a:path w="2582291" h="2371471">
                  <a:moveTo>
                    <a:pt x="0" y="0"/>
                  </a:moveTo>
                  <a:lnTo>
                    <a:pt x="2582291" y="0"/>
                  </a:lnTo>
                  <a:lnTo>
                    <a:pt x="2582291" y="2371471"/>
                  </a:lnTo>
                  <a:lnTo>
                    <a:pt x="0" y="2371471"/>
                  </a:lnTo>
                  <a:lnTo>
                    <a:pt x="0" y="0"/>
                  </a:lnTo>
                  <a:close/>
                </a:path>
              </a:pathLst>
            </a:custGeom>
            <a:blipFill>
              <a:blip r:embed="rId2"/>
              <a:stretch>
                <a:fillRect t="-4444" r="-1" b="-4446"/>
              </a:stretch>
            </a:blipFill>
          </p:spPr>
        </p:sp>
      </p:grpSp>
      <p:grpSp>
        <p:nvGrpSpPr>
          <p:cNvPr id="6" name="Group 6"/>
          <p:cNvGrpSpPr/>
          <p:nvPr/>
        </p:nvGrpSpPr>
        <p:grpSpPr>
          <a:xfrm rot="0">
            <a:off x="4712147" y="4028495"/>
            <a:ext cx="1794510" cy="1778000"/>
            <a:chOff x="0" y="0"/>
            <a:chExt cx="2392680" cy="2370667"/>
          </a:xfrm>
        </p:grpSpPr>
        <p:sp>
          <p:nvSpPr>
            <p:cNvPr id="7" name="Freeform 7"/>
            <p:cNvSpPr/>
            <p:nvPr/>
          </p:nvSpPr>
          <p:spPr>
            <a:xfrm>
              <a:off x="0" y="0"/>
              <a:ext cx="2392680" cy="2370709"/>
            </a:xfrm>
            <a:custGeom>
              <a:avLst/>
              <a:gdLst/>
              <a:ahLst/>
              <a:cxnLst/>
              <a:rect l="l" t="t" r="r" b="b"/>
              <a:pathLst>
                <a:path w="2392680" h="2370709">
                  <a:moveTo>
                    <a:pt x="0" y="0"/>
                  </a:moveTo>
                  <a:lnTo>
                    <a:pt x="2392680" y="0"/>
                  </a:lnTo>
                  <a:lnTo>
                    <a:pt x="2392680" y="2370709"/>
                  </a:lnTo>
                  <a:lnTo>
                    <a:pt x="0" y="2370709"/>
                  </a:lnTo>
                  <a:lnTo>
                    <a:pt x="0" y="0"/>
                  </a:lnTo>
                  <a:close/>
                </a:path>
              </a:pathLst>
            </a:custGeom>
            <a:blipFill>
              <a:blip r:embed="rId3"/>
              <a:stretch>
                <a:fillRect t="-464" b="-462"/>
              </a:stretch>
            </a:blipFill>
          </p:spPr>
        </p:sp>
      </p:grpSp>
      <p:sp>
        <p:nvSpPr>
          <p:cNvPr id="8" name="TextBox 8"/>
          <p:cNvSpPr txBox="1"/>
          <p:nvPr/>
        </p:nvSpPr>
        <p:spPr>
          <a:xfrm>
            <a:off x="2565212" y="2161523"/>
            <a:ext cx="3941445" cy="873682"/>
          </a:xfrm>
          <a:prstGeom prst="rect">
            <a:avLst/>
          </a:prstGeom>
        </p:spPr>
        <p:txBody>
          <a:bodyPr lIns="0" tIns="0" rIns="0" bIns="0" rtlCol="0" anchor="t">
            <a:spAutoFit/>
          </a:bodyPr>
          <a:lstStyle/>
          <a:p>
            <a:pPr algn="just">
              <a:lnSpc>
                <a:spcPts val="6410"/>
              </a:lnSpc>
            </a:pPr>
            <a:r>
              <a:rPr lang="en-US" sz="4575">
                <a:solidFill>
                  <a:srgbClr val="FFFFFF"/>
                </a:solidFill>
                <a:latin typeface="Bungee"/>
              </a:rPr>
              <a:t>Phần mềm</a:t>
            </a:r>
            <a:endParaRPr lang="en-US" sz="4575">
              <a:solidFill>
                <a:srgbClr val="FFFFFF"/>
              </a:solidFill>
              <a:latin typeface="Bungee"/>
            </a:endParaRPr>
          </a:p>
        </p:txBody>
      </p:sp>
      <p:grpSp>
        <p:nvGrpSpPr>
          <p:cNvPr id="9" name="Group 9"/>
          <p:cNvGrpSpPr/>
          <p:nvPr/>
        </p:nvGrpSpPr>
        <p:grpSpPr>
          <a:xfrm rot="0">
            <a:off x="3374837" y="6162095"/>
            <a:ext cx="2291750" cy="2232059"/>
            <a:chOff x="0" y="0"/>
            <a:chExt cx="3055666" cy="2976079"/>
          </a:xfrm>
        </p:grpSpPr>
        <p:sp>
          <p:nvSpPr>
            <p:cNvPr id="10" name="Freeform 10" descr="4299956"/>
            <p:cNvSpPr/>
            <p:nvPr/>
          </p:nvSpPr>
          <p:spPr>
            <a:xfrm>
              <a:off x="0" y="0"/>
              <a:ext cx="3055620" cy="2976118"/>
            </a:xfrm>
            <a:custGeom>
              <a:avLst/>
              <a:gdLst/>
              <a:ahLst/>
              <a:cxnLst/>
              <a:rect l="l" t="t" r="r" b="b"/>
              <a:pathLst>
                <a:path w="3055620" h="2976118">
                  <a:moveTo>
                    <a:pt x="0" y="0"/>
                  </a:moveTo>
                  <a:lnTo>
                    <a:pt x="3055620" y="0"/>
                  </a:lnTo>
                  <a:lnTo>
                    <a:pt x="3055620" y="2976118"/>
                  </a:lnTo>
                  <a:lnTo>
                    <a:pt x="0" y="2976118"/>
                  </a:lnTo>
                  <a:lnTo>
                    <a:pt x="0" y="0"/>
                  </a:lnTo>
                  <a:close/>
                </a:path>
              </a:pathLst>
            </a:custGeom>
            <a:blipFill>
              <a:blip r:embed="rId4"/>
              <a:stretch>
                <a:fillRect t="-1337" r="-1" b="-1335"/>
              </a:stretch>
            </a:blipFill>
          </p:spPr>
        </p:sp>
      </p:grpSp>
      <p:grpSp>
        <p:nvGrpSpPr>
          <p:cNvPr id="11" name="Group 11"/>
          <p:cNvGrpSpPr/>
          <p:nvPr/>
        </p:nvGrpSpPr>
        <p:grpSpPr>
          <a:xfrm rot="0">
            <a:off x="10964479" y="3783218"/>
            <a:ext cx="4547668" cy="2019467"/>
            <a:chOff x="0" y="0"/>
            <a:chExt cx="6970607" cy="3095413"/>
          </a:xfrm>
        </p:grpSpPr>
        <p:sp>
          <p:nvSpPr>
            <p:cNvPr id="12" name="Freeform 12"/>
            <p:cNvSpPr/>
            <p:nvPr/>
          </p:nvSpPr>
          <p:spPr>
            <a:xfrm>
              <a:off x="0" y="0"/>
              <a:ext cx="6970649" cy="3095371"/>
            </a:xfrm>
            <a:custGeom>
              <a:avLst/>
              <a:gdLst/>
              <a:ahLst/>
              <a:cxnLst/>
              <a:rect l="l" t="t" r="r" b="b"/>
              <a:pathLst>
                <a:path w="6970649" h="3095371">
                  <a:moveTo>
                    <a:pt x="0" y="0"/>
                  </a:moveTo>
                  <a:lnTo>
                    <a:pt x="6970649" y="0"/>
                  </a:lnTo>
                  <a:lnTo>
                    <a:pt x="6970649" y="3095371"/>
                  </a:lnTo>
                  <a:lnTo>
                    <a:pt x="0" y="3095371"/>
                  </a:lnTo>
                  <a:lnTo>
                    <a:pt x="0" y="0"/>
                  </a:lnTo>
                  <a:close/>
                </a:path>
              </a:pathLst>
            </a:custGeom>
            <a:blipFill>
              <a:blip r:embed="rId5"/>
              <a:stretch>
                <a:fillRect l="-822" r="-822" b="-1"/>
              </a:stretch>
            </a:blipFill>
          </p:spPr>
        </p:sp>
      </p:grpSp>
      <p:sp>
        <p:nvSpPr>
          <p:cNvPr id="13" name="TextBox 13"/>
          <p:cNvSpPr txBox="1"/>
          <p:nvPr/>
        </p:nvSpPr>
        <p:spPr>
          <a:xfrm>
            <a:off x="11523712" y="2161523"/>
            <a:ext cx="3988435" cy="873682"/>
          </a:xfrm>
          <a:prstGeom prst="rect">
            <a:avLst/>
          </a:prstGeom>
        </p:spPr>
        <p:txBody>
          <a:bodyPr lIns="0" tIns="0" rIns="0" bIns="0" rtlCol="0" anchor="t">
            <a:spAutoFit/>
          </a:bodyPr>
          <a:lstStyle/>
          <a:p>
            <a:pPr algn="just">
              <a:lnSpc>
                <a:spcPts val="6410"/>
              </a:lnSpc>
            </a:pPr>
            <a:r>
              <a:rPr lang="en-US" sz="4575">
                <a:solidFill>
                  <a:srgbClr val="FFFFFF"/>
                </a:solidFill>
                <a:latin typeface="Bungee"/>
              </a:rPr>
              <a:t>Ngôn ngữ</a:t>
            </a:r>
            <a:endParaRPr lang="en-US" sz="4575">
              <a:solidFill>
                <a:srgbClr val="FFFFFF"/>
              </a:solidFill>
              <a:latin typeface="Bungee"/>
            </a:endParaRPr>
          </a:p>
        </p:txBody>
      </p:sp>
      <p:grpSp>
        <p:nvGrpSpPr>
          <p:cNvPr id="14" name="Group 14"/>
          <p:cNvGrpSpPr/>
          <p:nvPr/>
        </p:nvGrpSpPr>
        <p:grpSpPr>
          <a:xfrm rot="0">
            <a:off x="13411200" y="6438900"/>
            <a:ext cx="2067560" cy="1218565"/>
            <a:chOff x="0" y="0"/>
            <a:chExt cx="3955436" cy="2143267"/>
          </a:xfrm>
        </p:grpSpPr>
        <p:sp>
          <p:nvSpPr>
            <p:cNvPr id="15" name="Freeform 15" descr="c-la-gi-1"/>
            <p:cNvSpPr/>
            <p:nvPr/>
          </p:nvSpPr>
          <p:spPr>
            <a:xfrm>
              <a:off x="0" y="0"/>
              <a:ext cx="3955415" cy="2143252"/>
            </a:xfrm>
            <a:custGeom>
              <a:avLst/>
              <a:gdLst/>
              <a:ahLst/>
              <a:cxnLst/>
              <a:rect l="l" t="t" r="r" b="b"/>
              <a:pathLst>
                <a:path w="3955415" h="2143252">
                  <a:moveTo>
                    <a:pt x="0" y="0"/>
                  </a:moveTo>
                  <a:lnTo>
                    <a:pt x="3955415" y="0"/>
                  </a:lnTo>
                  <a:lnTo>
                    <a:pt x="3955415" y="2143252"/>
                  </a:lnTo>
                  <a:lnTo>
                    <a:pt x="0" y="2143252"/>
                  </a:lnTo>
                  <a:lnTo>
                    <a:pt x="0" y="0"/>
                  </a:lnTo>
                  <a:close/>
                </a:path>
              </a:pathLst>
            </a:custGeom>
            <a:blipFill>
              <a:blip r:embed="rId6"/>
              <a:stretch>
                <a:fillRect t="-1871" b="-1871"/>
              </a:stretch>
            </a:blipFill>
          </p:spPr>
        </p:sp>
      </p:grpSp>
      <p:pic>
        <p:nvPicPr>
          <p:cNvPr id="16" name="Picture 15"/>
          <p:cNvPicPr>
            <a:picLocks noChangeAspect="1"/>
          </p:cNvPicPr>
          <p:nvPr/>
        </p:nvPicPr>
        <p:blipFill>
          <a:blip r:embed="rId7"/>
          <a:stretch>
            <a:fillRect/>
          </a:stretch>
        </p:blipFill>
        <p:spPr>
          <a:xfrm>
            <a:off x="11049000" y="6437630"/>
            <a:ext cx="1925320" cy="128397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77" b="-9277"/>
            </a:stretch>
          </a:blipFill>
        </p:spPr>
      </p:sp>
      <p:sp>
        <p:nvSpPr>
          <p:cNvPr id="3" name="Freeform 3"/>
          <p:cNvSpPr/>
          <p:nvPr/>
        </p:nvSpPr>
        <p:spPr>
          <a:xfrm rot="1741571">
            <a:off x="16525971" y="8252361"/>
            <a:ext cx="1481744" cy="1538879"/>
          </a:xfrm>
          <a:custGeom>
            <a:avLst/>
            <a:gdLst/>
            <a:ahLst/>
            <a:cxnLst/>
            <a:rect l="l" t="t" r="r" b="b"/>
            <a:pathLst>
              <a:path w="1481744" h="1538879">
                <a:moveTo>
                  <a:pt x="0" y="0"/>
                </a:moveTo>
                <a:lnTo>
                  <a:pt x="1481745" y="0"/>
                </a:lnTo>
                <a:lnTo>
                  <a:pt x="1481745" y="1538879"/>
                </a:lnTo>
                <a:lnTo>
                  <a:pt x="0" y="15388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311641" y="2355282"/>
            <a:ext cx="13664718" cy="7164773"/>
          </a:xfrm>
          <a:custGeom>
            <a:avLst/>
            <a:gdLst/>
            <a:ahLst/>
            <a:cxnLst/>
            <a:rect l="l" t="t" r="r" b="b"/>
            <a:pathLst>
              <a:path w="13664718" h="7164773">
                <a:moveTo>
                  <a:pt x="0" y="0"/>
                </a:moveTo>
                <a:lnTo>
                  <a:pt x="13664718" y="0"/>
                </a:lnTo>
                <a:lnTo>
                  <a:pt x="13664718" y="7164773"/>
                </a:lnTo>
                <a:lnTo>
                  <a:pt x="0" y="7164773"/>
                </a:lnTo>
                <a:lnTo>
                  <a:pt x="0" y="0"/>
                </a:lnTo>
                <a:close/>
              </a:path>
            </a:pathLst>
          </a:custGeom>
          <a:blipFill>
            <a:blip r:embed="rId4"/>
            <a:stretch>
              <a:fillRect r="-3374" b="-3928"/>
            </a:stretch>
          </a:blipFill>
        </p:spPr>
      </p:sp>
      <p:sp>
        <p:nvSpPr>
          <p:cNvPr id="5" name="TextBox 5"/>
          <p:cNvSpPr txBox="1"/>
          <p:nvPr/>
        </p:nvSpPr>
        <p:spPr>
          <a:xfrm>
            <a:off x="1067000" y="327025"/>
            <a:ext cx="15619902" cy="1431925"/>
          </a:xfrm>
          <a:prstGeom prst="rect">
            <a:avLst/>
          </a:prstGeom>
        </p:spPr>
        <p:txBody>
          <a:bodyPr lIns="0" tIns="0" rIns="0" bIns="0" rtlCol="0" anchor="t">
            <a:spAutoFit/>
          </a:bodyPr>
          <a:lstStyle/>
          <a:p>
            <a:pPr algn="ctr">
              <a:lnSpc>
                <a:spcPts val="5600"/>
              </a:lnSpc>
            </a:pPr>
            <a:r>
              <a:rPr lang="en-US" sz="5000">
                <a:solidFill>
                  <a:srgbClr val="FBC046"/>
                </a:solidFill>
                <a:latin typeface="Quicksand Bold" panose="00000800000000000000"/>
              </a:rPr>
              <a:t>SƠ ĐỒ - UML</a:t>
            </a:r>
            <a:endParaRPr lang="en-US" sz="5000">
              <a:solidFill>
                <a:srgbClr val="FBC046"/>
              </a:solidFill>
              <a:latin typeface="Quicksand Bold" panose="00000800000000000000"/>
            </a:endParaRPr>
          </a:p>
          <a:p>
            <a:pPr algn="ctr">
              <a:lnSpc>
                <a:spcPts val="5600"/>
              </a:lnSpc>
              <a:spcBef>
                <a:spcPct val="0"/>
              </a:spcBef>
            </a:pPr>
            <a:r>
              <a:rPr lang="en-US" sz="5000">
                <a:solidFill>
                  <a:srgbClr val="C2CDBC"/>
                </a:solidFill>
                <a:latin typeface="Quicksand Bold" panose="00000800000000000000"/>
              </a:rPr>
              <a:t> - QUẢN LÝ CÔNG VIỆC -</a:t>
            </a:r>
            <a:endParaRPr lang="en-US" sz="5000">
              <a:solidFill>
                <a:srgbClr val="C2CDBC"/>
              </a:solidFill>
              <a:latin typeface="Quicksand Bold" panose="0000080000000000000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77" b="-9277"/>
            </a:stretch>
          </a:blipFill>
        </p:spPr>
      </p:sp>
      <p:sp>
        <p:nvSpPr>
          <p:cNvPr id="3" name="Freeform 3"/>
          <p:cNvSpPr/>
          <p:nvPr/>
        </p:nvSpPr>
        <p:spPr>
          <a:xfrm rot="1741571">
            <a:off x="16525971" y="8252361"/>
            <a:ext cx="1481744" cy="1538879"/>
          </a:xfrm>
          <a:custGeom>
            <a:avLst/>
            <a:gdLst/>
            <a:ahLst/>
            <a:cxnLst/>
            <a:rect l="l" t="t" r="r" b="b"/>
            <a:pathLst>
              <a:path w="1481744" h="1538879">
                <a:moveTo>
                  <a:pt x="0" y="0"/>
                </a:moveTo>
                <a:lnTo>
                  <a:pt x="1481745" y="0"/>
                </a:lnTo>
                <a:lnTo>
                  <a:pt x="1481745" y="1538879"/>
                </a:lnTo>
                <a:lnTo>
                  <a:pt x="0" y="15388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905627" y="2613499"/>
            <a:ext cx="12476746" cy="6912000"/>
          </a:xfrm>
          <a:custGeom>
            <a:avLst/>
            <a:gdLst/>
            <a:ahLst/>
            <a:cxnLst/>
            <a:rect l="l" t="t" r="r" b="b"/>
            <a:pathLst>
              <a:path w="12476746" h="6912000">
                <a:moveTo>
                  <a:pt x="0" y="0"/>
                </a:moveTo>
                <a:lnTo>
                  <a:pt x="12476746" y="0"/>
                </a:lnTo>
                <a:lnTo>
                  <a:pt x="12476746" y="6912000"/>
                </a:lnTo>
                <a:lnTo>
                  <a:pt x="0" y="6912000"/>
                </a:lnTo>
                <a:lnTo>
                  <a:pt x="0" y="0"/>
                </a:lnTo>
                <a:close/>
              </a:path>
            </a:pathLst>
          </a:custGeom>
          <a:blipFill>
            <a:blip r:embed="rId4"/>
            <a:stretch>
              <a:fillRect/>
            </a:stretch>
          </a:blipFill>
        </p:spPr>
      </p:sp>
      <p:sp>
        <p:nvSpPr>
          <p:cNvPr id="5" name="TextBox 5"/>
          <p:cNvSpPr txBox="1"/>
          <p:nvPr/>
        </p:nvSpPr>
        <p:spPr>
          <a:xfrm>
            <a:off x="1334049" y="327025"/>
            <a:ext cx="15619902" cy="1431925"/>
          </a:xfrm>
          <a:prstGeom prst="rect">
            <a:avLst/>
          </a:prstGeom>
        </p:spPr>
        <p:txBody>
          <a:bodyPr lIns="0" tIns="0" rIns="0" bIns="0" rtlCol="0" anchor="t">
            <a:spAutoFit/>
          </a:bodyPr>
          <a:lstStyle/>
          <a:p>
            <a:pPr algn="ctr">
              <a:lnSpc>
                <a:spcPts val="5600"/>
              </a:lnSpc>
            </a:pPr>
            <a:r>
              <a:rPr lang="en-US" sz="5000">
                <a:solidFill>
                  <a:srgbClr val="FBC046"/>
                </a:solidFill>
                <a:latin typeface="Quicksand Bold" panose="00000800000000000000"/>
              </a:rPr>
              <a:t>SƠ ĐỒ - ERD</a:t>
            </a:r>
            <a:endParaRPr lang="en-US" sz="5000">
              <a:solidFill>
                <a:srgbClr val="FBC046"/>
              </a:solidFill>
              <a:latin typeface="Quicksand Bold" panose="00000800000000000000"/>
            </a:endParaRPr>
          </a:p>
          <a:p>
            <a:pPr algn="ctr">
              <a:lnSpc>
                <a:spcPts val="5600"/>
              </a:lnSpc>
              <a:spcBef>
                <a:spcPct val="0"/>
              </a:spcBef>
            </a:pPr>
            <a:r>
              <a:rPr lang="en-US" sz="5000">
                <a:solidFill>
                  <a:srgbClr val="C2CDBC"/>
                </a:solidFill>
                <a:latin typeface="Quicksand Bold" panose="00000800000000000000"/>
              </a:rPr>
              <a:t> - QUẢN LÝ CÔNG VIỆC -</a:t>
            </a:r>
            <a:endParaRPr lang="en-US" sz="5000">
              <a:solidFill>
                <a:srgbClr val="C2CDBC"/>
              </a:solidFill>
              <a:latin typeface="Quicksand Bold" panose="0000080000000000000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77" b="-9277"/>
            </a:stretch>
          </a:blipFill>
        </p:spPr>
      </p:sp>
      <p:sp>
        <p:nvSpPr>
          <p:cNvPr id="3" name="Freeform 3"/>
          <p:cNvSpPr/>
          <p:nvPr/>
        </p:nvSpPr>
        <p:spPr>
          <a:xfrm>
            <a:off x="2185071" y="2301894"/>
            <a:ext cx="13917858" cy="7647019"/>
          </a:xfrm>
          <a:custGeom>
            <a:avLst/>
            <a:gdLst/>
            <a:ahLst/>
            <a:cxnLst/>
            <a:rect l="l" t="t" r="r" b="b"/>
            <a:pathLst>
              <a:path w="13917858" h="7647019">
                <a:moveTo>
                  <a:pt x="0" y="0"/>
                </a:moveTo>
                <a:lnTo>
                  <a:pt x="13917858" y="0"/>
                </a:lnTo>
                <a:lnTo>
                  <a:pt x="13917858" y="7647019"/>
                </a:lnTo>
                <a:lnTo>
                  <a:pt x="0" y="7647019"/>
                </a:lnTo>
                <a:lnTo>
                  <a:pt x="0" y="0"/>
                </a:lnTo>
                <a:close/>
              </a:path>
            </a:pathLst>
          </a:custGeom>
          <a:blipFill>
            <a:blip r:embed="rId2"/>
            <a:stretch>
              <a:fillRect/>
            </a:stretch>
          </a:blipFill>
        </p:spPr>
      </p:sp>
      <p:sp>
        <p:nvSpPr>
          <p:cNvPr id="4" name="TextBox 4"/>
          <p:cNvSpPr txBox="1"/>
          <p:nvPr/>
        </p:nvSpPr>
        <p:spPr>
          <a:xfrm>
            <a:off x="5322570" y="396240"/>
            <a:ext cx="8253730" cy="1363980"/>
          </a:xfrm>
          <a:prstGeom prst="rect">
            <a:avLst/>
          </a:prstGeom>
        </p:spPr>
        <p:txBody>
          <a:bodyPr wrap="square" lIns="0" tIns="0" rIns="0" bIns="0" rtlCol="0" anchor="t">
            <a:spAutoFit/>
          </a:bodyPr>
          <a:lstStyle/>
          <a:p>
            <a:pPr algn="ctr">
              <a:lnSpc>
                <a:spcPts val="5600"/>
              </a:lnSpc>
              <a:spcBef>
                <a:spcPct val="0"/>
              </a:spcBef>
            </a:pPr>
            <a:r>
              <a:rPr lang="en-US" sz="5000">
                <a:solidFill>
                  <a:srgbClr val="FBC046"/>
                </a:solidFill>
                <a:latin typeface="Quicksand Bold" panose="00000800000000000000"/>
              </a:rPr>
              <a:t>SƠ ĐỒ - ERD</a:t>
            </a:r>
            <a:endParaRPr lang="en-US" sz="5000">
              <a:solidFill>
                <a:srgbClr val="FBC046"/>
              </a:solidFill>
              <a:latin typeface="Quicksand Bold" panose="00000800000000000000"/>
            </a:endParaRPr>
          </a:p>
          <a:p>
            <a:pPr algn="ctr">
              <a:lnSpc>
                <a:spcPts val="5040"/>
              </a:lnSpc>
              <a:spcBef>
                <a:spcPct val="0"/>
              </a:spcBef>
            </a:pPr>
            <a:r>
              <a:rPr lang="en-US" sz="4500">
                <a:solidFill>
                  <a:srgbClr val="C2CDBC"/>
                </a:solidFill>
                <a:latin typeface="Quicksand Bold" panose="00000800000000000000"/>
              </a:rPr>
              <a:t> XÁC THỰC VÀ PHÂN QUYỀN</a:t>
            </a:r>
            <a:endParaRPr lang="en-US" sz="4500">
              <a:solidFill>
                <a:srgbClr val="C2CDBC"/>
              </a:solidFill>
              <a:latin typeface="Quicksand Bold" panose="0000080000000000000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77" b="-9277"/>
            </a:stretch>
          </a:blipFill>
        </p:spPr>
      </p:sp>
      <p:sp>
        <p:nvSpPr>
          <p:cNvPr id="3" name="Freeform 3"/>
          <p:cNvSpPr/>
          <p:nvPr/>
        </p:nvSpPr>
        <p:spPr>
          <a:xfrm>
            <a:off x="1262499" y="2406921"/>
            <a:ext cx="7078603" cy="7382985"/>
          </a:xfrm>
          <a:custGeom>
            <a:avLst/>
            <a:gdLst/>
            <a:ahLst/>
            <a:cxnLst/>
            <a:rect l="l" t="t" r="r" b="b"/>
            <a:pathLst>
              <a:path w="7078603" h="7382985">
                <a:moveTo>
                  <a:pt x="0" y="0"/>
                </a:moveTo>
                <a:lnTo>
                  <a:pt x="7078603" y="0"/>
                </a:lnTo>
                <a:lnTo>
                  <a:pt x="7078603" y="7382984"/>
                </a:lnTo>
                <a:lnTo>
                  <a:pt x="0" y="7382984"/>
                </a:lnTo>
                <a:lnTo>
                  <a:pt x="0" y="0"/>
                </a:lnTo>
                <a:close/>
              </a:path>
            </a:pathLst>
          </a:custGeom>
          <a:blipFill>
            <a:blip r:embed="rId2"/>
            <a:stretch>
              <a:fillRect l="-5190" r="-4246"/>
            </a:stretch>
          </a:blipFill>
        </p:spPr>
      </p:sp>
      <p:sp>
        <p:nvSpPr>
          <p:cNvPr id="4" name="Freeform 4"/>
          <p:cNvSpPr/>
          <p:nvPr/>
        </p:nvSpPr>
        <p:spPr>
          <a:xfrm>
            <a:off x="9740089" y="2406921"/>
            <a:ext cx="7252012" cy="7382985"/>
          </a:xfrm>
          <a:custGeom>
            <a:avLst/>
            <a:gdLst/>
            <a:ahLst/>
            <a:cxnLst/>
            <a:rect l="l" t="t" r="r" b="b"/>
            <a:pathLst>
              <a:path w="7252012" h="7382985">
                <a:moveTo>
                  <a:pt x="0" y="0"/>
                </a:moveTo>
                <a:lnTo>
                  <a:pt x="7252012" y="0"/>
                </a:lnTo>
                <a:lnTo>
                  <a:pt x="7252012" y="7382984"/>
                </a:lnTo>
                <a:lnTo>
                  <a:pt x="0" y="7382984"/>
                </a:lnTo>
                <a:lnTo>
                  <a:pt x="0" y="0"/>
                </a:lnTo>
                <a:close/>
              </a:path>
            </a:pathLst>
          </a:custGeom>
          <a:blipFill>
            <a:blip r:embed="rId3"/>
            <a:stretch>
              <a:fillRect t="-1665" b="-1665"/>
            </a:stretch>
          </a:blipFill>
        </p:spPr>
      </p:sp>
      <p:sp>
        <p:nvSpPr>
          <p:cNvPr id="5" name="TextBox 5"/>
          <p:cNvSpPr txBox="1"/>
          <p:nvPr/>
        </p:nvSpPr>
        <p:spPr>
          <a:xfrm>
            <a:off x="5698063" y="327025"/>
            <a:ext cx="6891874" cy="1362710"/>
          </a:xfrm>
          <a:prstGeom prst="rect">
            <a:avLst/>
          </a:prstGeom>
        </p:spPr>
        <p:txBody>
          <a:bodyPr lIns="0" tIns="0" rIns="0" bIns="0" rtlCol="0" anchor="t">
            <a:spAutoFit/>
          </a:bodyPr>
          <a:lstStyle/>
          <a:p>
            <a:pPr algn="ctr">
              <a:lnSpc>
                <a:spcPts val="5600"/>
              </a:lnSpc>
            </a:pPr>
            <a:r>
              <a:rPr lang="en-US" sz="5000">
                <a:solidFill>
                  <a:srgbClr val="FBC046"/>
                </a:solidFill>
                <a:latin typeface="Quicksand Bold" panose="00000800000000000000"/>
              </a:rPr>
              <a:t>GIAO DIỆN</a:t>
            </a:r>
            <a:endParaRPr lang="en-US" sz="5000">
              <a:solidFill>
                <a:srgbClr val="FBC046"/>
              </a:solidFill>
              <a:latin typeface="Quicksand Bold" panose="00000800000000000000"/>
            </a:endParaRPr>
          </a:p>
          <a:p>
            <a:pPr algn="ctr">
              <a:lnSpc>
                <a:spcPts val="5040"/>
              </a:lnSpc>
            </a:pPr>
            <a:r>
              <a:rPr lang="en-US" sz="4500">
                <a:solidFill>
                  <a:srgbClr val="C2CDBC"/>
                </a:solidFill>
                <a:latin typeface="Quicksand Bold" panose="00000800000000000000"/>
              </a:rPr>
              <a:t> - LOGIN - REGISTER - </a:t>
            </a:r>
            <a:endParaRPr lang="en-US" sz="4500">
              <a:solidFill>
                <a:srgbClr val="C2CDBC"/>
              </a:solidFill>
              <a:latin typeface="Quicksand Bold" panose="0000080000000000000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2029</Words>
  <Application>WPS Presentation</Application>
  <PresentationFormat>On-screen Show (4:3)</PresentationFormat>
  <Paragraphs>107</Paragraphs>
  <Slides>13</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13</vt:i4>
      </vt:variant>
    </vt:vector>
  </HeadingPairs>
  <TitlesOfParts>
    <vt:vector size="28" baseType="lpstr">
      <vt:lpstr>Arial</vt:lpstr>
      <vt:lpstr>SimSun</vt:lpstr>
      <vt:lpstr>Wingdings</vt:lpstr>
      <vt:lpstr>Quicksand Bold</vt:lpstr>
      <vt:lpstr>Quicksand</vt:lpstr>
      <vt:lpstr>Montserrat Bold</vt:lpstr>
      <vt:lpstr>Quicksand Medium</vt:lpstr>
      <vt:lpstr>Arial</vt:lpstr>
      <vt:lpstr>Bungee</vt:lpstr>
      <vt:lpstr>Bryndan Write Bold</vt:lpstr>
      <vt:lpstr>Segoe Print</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Dùng thử Soạn thảo Magic</dc:title>
  <dc:creator/>
  <cp:lastModifiedBy>Kha</cp:lastModifiedBy>
  <cp:revision>3</cp:revision>
  <dcterms:created xsi:type="dcterms:W3CDTF">2006-08-16T00:00:00Z</dcterms:created>
  <dcterms:modified xsi:type="dcterms:W3CDTF">2024-06-14T01:49:26Z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03692E579D4E411284C392C907DD4215_12</vt:lpwstr>
  </property>
  <property fmtid="{D5CDD505-2E9C-101B-9397-08002B2CF9AE}" pid="3" name="KSOProductBuildVer">
    <vt:lpwstr>1033-12.2.0.16909</vt:lpwstr>
  </property>
</Properties>
</file>